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3" r:id="rId4"/>
    <p:sldMasterId id="2147484180" r:id="rId5"/>
  </p:sldMasterIdLst>
  <p:notesMasterIdLst>
    <p:notesMasterId r:id="rId39"/>
  </p:notesMasterIdLst>
  <p:handoutMasterIdLst>
    <p:handoutMasterId r:id="rId40"/>
  </p:handoutMasterIdLst>
  <p:sldIdLst>
    <p:sldId id="377" r:id="rId6"/>
    <p:sldId id="411" r:id="rId7"/>
    <p:sldId id="412" r:id="rId8"/>
    <p:sldId id="413" r:id="rId9"/>
    <p:sldId id="414" r:id="rId10"/>
    <p:sldId id="378" r:id="rId11"/>
    <p:sldId id="362" r:id="rId12"/>
    <p:sldId id="381" r:id="rId13"/>
    <p:sldId id="382" r:id="rId14"/>
    <p:sldId id="383" r:id="rId15"/>
    <p:sldId id="384" r:id="rId16"/>
    <p:sldId id="360" r:id="rId17"/>
    <p:sldId id="361" r:id="rId18"/>
    <p:sldId id="366" r:id="rId19"/>
    <p:sldId id="364" r:id="rId20"/>
    <p:sldId id="403" r:id="rId21"/>
    <p:sldId id="367" r:id="rId22"/>
    <p:sldId id="386" r:id="rId23"/>
    <p:sldId id="387" r:id="rId24"/>
    <p:sldId id="388" r:id="rId25"/>
    <p:sldId id="410" r:id="rId26"/>
    <p:sldId id="401" r:id="rId27"/>
    <p:sldId id="392" r:id="rId28"/>
    <p:sldId id="404" r:id="rId29"/>
    <p:sldId id="394" r:id="rId30"/>
    <p:sldId id="395" r:id="rId31"/>
    <p:sldId id="396" r:id="rId32"/>
    <p:sldId id="399" r:id="rId33"/>
    <p:sldId id="398" r:id="rId34"/>
    <p:sldId id="407" r:id="rId35"/>
    <p:sldId id="400" r:id="rId36"/>
    <p:sldId id="416" r:id="rId37"/>
    <p:sldId id="408" r:id="rId38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056" userDrawn="1">
          <p15:clr>
            <a:srgbClr val="A4A3A4"/>
          </p15:clr>
        </p15:guide>
        <p15:guide id="2" pos="10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ie Grant" initials="SG" lastIdx="1" clrIdx="0">
    <p:extLst/>
  </p:cmAuthor>
  <p:cmAuthor id="2" name="Susie Grant" initials="SG [2]" lastIdx="1" clrIdx="1">
    <p:extLst/>
  </p:cmAuthor>
  <p:cmAuthor id="3" name="Susie Grant" initials="SG [3]" lastIdx="1" clrIdx="2">
    <p:extLst/>
  </p:cmAuthor>
  <p:cmAuthor id="4" name="Rebecca Krawiec" initials="RK" lastIdx="1" clrIdx="3">
    <p:extLst/>
  </p:cmAuthor>
  <p:cmAuthor id="5" name="Rebecca Krawiec" initials="RK [2]" lastIdx="1" clrIdx="4">
    <p:extLst/>
  </p:cmAuthor>
  <p:cmAuthor id="6" name="Rebecca Krawiec" initials="RK [3]" lastIdx="1" clrIdx="5">
    <p:extLst/>
  </p:cmAuthor>
  <p:cmAuthor id="7" name="Rebecca Krawiec" initials="RK [4]" lastIdx="1" clrIdx="6">
    <p:extLst/>
  </p:cmAuthor>
  <p:cmAuthor id="8" name="Rebecca Krawiec" initials="RK [5]" lastIdx="1" clrIdx="7">
    <p:extLst/>
  </p:cmAuthor>
  <p:cmAuthor id="9" name="Rebecca Krawiec" initials="RK [6]" lastIdx="1" clrIdx="8">
    <p:extLst/>
  </p:cmAuthor>
  <p:cmAuthor id="10" name="Rebecca Krawiec" initials="RK [7]" lastIdx="1" clrIdx="9">
    <p:extLst/>
  </p:cmAuthor>
  <p:cmAuthor id="11" name="Rebecca Krawiec" initials="RK [8]" lastIdx="1" clrIdx="10">
    <p:extLst/>
  </p:cmAuthor>
  <p:cmAuthor id="12" name="Rebecca Krawiec" initials="RK [9]" lastIdx="1" clrIdx="11">
    <p:extLst/>
  </p:cmAuthor>
  <p:cmAuthor id="13" name="Rebecca Krawiec" initials="RK [10]" lastIdx="1" clrIdx="12">
    <p:extLst/>
  </p:cmAuthor>
  <p:cmAuthor id="14" name="Rebecca Krawiec" initials="RK [11]" lastIdx="1" clrIdx="13">
    <p:extLst/>
  </p:cmAuthor>
  <p:cmAuthor id="15" name="Rebecca Krawiec" initials="RK [12]" lastIdx="1" clrIdx="14">
    <p:extLst/>
  </p:cmAuthor>
  <p:cmAuthor id="16" name="Rebecca Krawiec" initials="RK [13]" lastIdx="1" clrIdx="15">
    <p:extLst/>
  </p:cmAuthor>
  <p:cmAuthor id="17" name="Rebecca Krawiec" initials="RK [14]" lastIdx="1" clrIdx="16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BA55"/>
    <a:srgbClr val="90C226"/>
    <a:srgbClr val="DBE9CD"/>
    <a:srgbClr val="007DC5"/>
    <a:srgbClr val="51BA55"/>
    <a:srgbClr val="7EC7E4"/>
    <a:srgbClr val="7CAACE"/>
    <a:srgbClr val="7FBA55"/>
    <a:srgbClr val="E36829"/>
    <a:srgbClr val="707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57" autoAdjust="0"/>
    <p:restoredTop sz="73379" autoAdjust="0"/>
  </p:normalViewPr>
  <p:slideViewPr>
    <p:cSldViewPr snapToGrid="0" snapToObjects="1">
      <p:cViewPr>
        <p:scale>
          <a:sx n="80" d="100"/>
          <a:sy n="80" d="100"/>
        </p:scale>
        <p:origin x="-1512" y="-126"/>
      </p:cViewPr>
      <p:guideLst>
        <p:guide orient="horz" pos="4056"/>
        <p:guide pos="1032"/>
      </p:guideLst>
    </p:cSldViewPr>
  </p:slideViewPr>
  <p:outlineViewPr>
    <p:cViewPr>
      <p:scale>
        <a:sx n="33" d="100"/>
        <a:sy n="33" d="100"/>
      </p:scale>
      <p:origin x="0" y="-417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9" d="100"/>
          <a:sy n="59" d="100"/>
        </p:scale>
        <p:origin x="3773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29E930-51A9-419B-BD41-20617FE0CDD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0"/>
      <dgm:spPr/>
    </dgm:pt>
    <dgm:pt modelId="{AA34DC21-FF77-4432-AB43-2988A26A8F8F}">
      <dgm:prSet phldrT="[Text]" phldr="1"/>
      <dgm:spPr/>
      <dgm:t>
        <a:bodyPr/>
        <a:lstStyle/>
        <a:p>
          <a:endParaRPr lang="en-US" dirty="0"/>
        </a:p>
      </dgm:t>
    </dgm:pt>
    <dgm:pt modelId="{D2E47797-0D81-4E9E-83EF-E9028E76294A}" type="parTrans" cxnId="{A8256897-1D9A-4FBA-9524-09CC9229651F}">
      <dgm:prSet/>
      <dgm:spPr/>
      <dgm:t>
        <a:bodyPr/>
        <a:lstStyle/>
        <a:p>
          <a:endParaRPr lang="en-US"/>
        </a:p>
      </dgm:t>
    </dgm:pt>
    <dgm:pt modelId="{EAF0D33C-6839-4E81-BC41-C6CE4E94BC6F}" type="sibTrans" cxnId="{A8256897-1D9A-4FBA-9524-09CC9229651F}">
      <dgm:prSet/>
      <dgm:spPr/>
      <dgm:t>
        <a:bodyPr/>
        <a:lstStyle/>
        <a:p>
          <a:endParaRPr lang="en-US"/>
        </a:p>
      </dgm:t>
    </dgm:pt>
    <dgm:pt modelId="{6B30D558-9289-4359-BE36-0B8F0051901C}">
      <dgm:prSet phldrT="[Text]" phldr="1"/>
      <dgm:spPr/>
      <dgm:t>
        <a:bodyPr/>
        <a:lstStyle/>
        <a:p>
          <a:endParaRPr lang="en-US" dirty="0"/>
        </a:p>
      </dgm:t>
    </dgm:pt>
    <dgm:pt modelId="{2308F752-57C9-477D-A2FD-FACA50506B74}" type="parTrans" cxnId="{908444CE-4100-47F8-BC98-EA3652CF4E8A}">
      <dgm:prSet/>
      <dgm:spPr/>
      <dgm:t>
        <a:bodyPr/>
        <a:lstStyle/>
        <a:p>
          <a:endParaRPr lang="en-US"/>
        </a:p>
      </dgm:t>
    </dgm:pt>
    <dgm:pt modelId="{662DDC53-171D-4E7A-B34E-C3AB2031753D}" type="sibTrans" cxnId="{908444CE-4100-47F8-BC98-EA3652CF4E8A}">
      <dgm:prSet/>
      <dgm:spPr/>
      <dgm:t>
        <a:bodyPr/>
        <a:lstStyle/>
        <a:p>
          <a:endParaRPr lang="en-US"/>
        </a:p>
      </dgm:t>
    </dgm:pt>
    <dgm:pt modelId="{76E2D369-6C6B-46D6-9F2B-7CA0F068619A}">
      <dgm:prSet phldrT="[Text]" phldr="1"/>
      <dgm:spPr/>
      <dgm:t>
        <a:bodyPr/>
        <a:lstStyle/>
        <a:p>
          <a:endParaRPr lang="en-US" dirty="0"/>
        </a:p>
      </dgm:t>
    </dgm:pt>
    <dgm:pt modelId="{68A23278-D2BB-41AA-A350-ADF2D30D673E}" type="parTrans" cxnId="{D6D8F422-0388-46E1-8713-C60D3432D7A3}">
      <dgm:prSet/>
      <dgm:spPr/>
      <dgm:t>
        <a:bodyPr/>
        <a:lstStyle/>
        <a:p>
          <a:endParaRPr lang="en-US"/>
        </a:p>
      </dgm:t>
    </dgm:pt>
    <dgm:pt modelId="{E16875CE-386E-4285-97FE-D3AE9DC1C3E2}" type="sibTrans" cxnId="{D6D8F422-0388-46E1-8713-C60D3432D7A3}">
      <dgm:prSet/>
      <dgm:spPr/>
      <dgm:t>
        <a:bodyPr/>
        <a:lstStyle/>
        <a:p>
          <a:endParaRPr lang="en-US"/>
        </a:p>
      </dgm:t>
    </dgm:pt>
    <dgm:pt modelId="{F8C56B96-A973-43C4-A65A-2CD32D27F6F8}" type="pres">
      <dgm:prSet presAssocID="{6929E930-51A9-419B-BD41-20617FE0CDD1}" presName="Name0" presStyleCnt="0">
        <dgm:presLayoutVars>
          <dgm:dir/>
          <dgm:resizeHandles val="exact"/>
        </dgm:presLayoutVars>
      </dgm:prSet>
      <dgm:spPr/>
    </dgm:pt>
    <dgm:pt modelId="{A5DFD545-4AB4-487F-9583-4516B8B244E7}" type="pres">
      <dgm:prSet presAssocID="{6929E930-51A9-419B-BD41-20617FE0CDD1}" presName="arrow" presStyleLbl="bgShp" presStyleIdx="0" presStyleCnt="1" custLinFactNeighborY="16687"/>
      <dgm:spPr>
        <a:solidFill>
          <a:srgbClr val="90C226"/>
        </a:solidFill>
      </dgm:spPr>
    </dgm:pt>
    <dgm:pt modelId="{1436A615-963D-46BA-8727-D09A77F3FE7B}" type="pres">
      <dgm:prSet presAssocID="{6929E930-51A9-419B-BD41-20617FE0CDD1}" presName="points" presStyleCnt="0"/>
      <dgm:spPr/>
    </dgm:pt>
    <dgm:pt modelId="{124DF13B-0073-4154-BCA2-C7959B392B4E}" type="pres">
      <dgm:prSet presAssocID="{AA34DC21-FF77-4432-AB43-2988A26A8F8F}" presName="compositeA" presStyleCnt="0"/>
      <dgm:spPr/>
    </dgm:pt>
    <dgm:pt modelId="{984ED9D6-A032-4386-B986-77E5CAF57686}" type="pres">
      <dgm:prSet presAssocID="{AA34DC21-FF77-4432-AB43-2988A26A8F8F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631C61-9AF2-4C95-BE86-E44D2C878F18}" type="pres">
      <dgm:prSet presAssocID="{AA34DC21-FF77-4432-AB43-2988A26A8F8F}" presName="circleA" presStyleLbl="node1" presStyleIdx="0" presStyleCnt="3" custLinFactNeighborY="66726"/>
      <dgm:spPr>
        <a:solidFill>
          <a:schemeClr val="tx1">
            <a:lumMod val="75000"/>
          </a:schemeClr>
        </a:solidFill>
      </dgm:spPr>
    </dgm:pt>
    <dgm:pt modelId="{1F4D492B-CD16-48A1-9832-A542B346C8B5}" type="pres">
      <dgm:prSet presAssocID="{AA34DC21-FF77-4432-AB43-2988A26A8F8F}" presName="spaceA" presStyleCnt="0"/>
      <dgm:spPr/>
    </dgm:pt>
    <dgm:pt modelId="{074C1061-779E-43BD-A75F-EB792AF98C86}" type="pres">
      <dgm:prSet presAssocID="{EAF0D33C-6839-4E81-BC41-C6CE4E94BC6F}" presName="space" presStyleCnt="0"/>
      <dgm:spPr/>
    </dgm:pt>
    <dgm:pt modelId="{CF96479E-6541-4171-B4A6-AC7608640370}" type="pres">
      <dgm:prSet presAssocID="{6B30D558-9289-4359-BE36-0B8F0051901C}" presName="compositeB" presStyleCnt="0"/>
      <dgm:spPr/>
    </dgm:pt>
    <dgm:pt modelId="{F33EF1F1-E349-456A-837B-6E1E70D656BF}" type="pres">
      <dgm:prSet presAssocID="{6B30D558-9289-4359-BE36-0B8F0051901C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106658-5DE0-4CB7-8FEC-EC73CCF699C9}" type="pres">
      <dgm:prSet presAssocID="{6B30D558-9289-4359-BE36-0B8F0051901C}" presName="circleB" presStyleLbl="node1" presStyleIdx="1" presStyleCnt="3" custLinFactNeighborX="15603" custLinFactNeighborY="78214"/>
      <dgm:spPr>
        <a:solidFill>
          <a:schemeClr val="tx1">
            <a:lumMod val="75000"/>
          </a:schemeClr>
        </a:solidFill>
      </dgm:spPr>
    </dgm:pt>
    <dgm:pt modelId="{634D2331-04B9-4F8E-88F2-F72324DA2E6F}" type="pres">
      <dgm:prSet presAssocID="{6B30D558-9289-4359-BE36-0B8F0051901C}" presName="spaceB" presStyleCnt="0"/>
      <dgm:spPr/>
    </dgm:pt>
    <dgm:pt modelId="{ACA7603C-FBAA-4547-92CF-9D45E5723626}" type="pres">
      <dgm:prSet presAssocID="{662DDC53-171D-4E7A-B34E-C3AB2031753D}" presName="space" presStyleCnt="0"/>
      <dgm:spPr/>
    </dgm:pt>
    <dgm:pt modelId="{3372184B-00A7-41C1-A435-164422BA7CEE}" type="pres">
      <dgm:prSet presAssocID="{76E2D369-6C6B-46D6-9F2B-7CA0F068619A}" presName="compositeA" presStyleCnt="0"/>
      <dgm:spPr/>
    </dgm:pt>
    <dgm:pt modelId="{F5A4807D-54C4-4140-8D00-4129FA2D50C9}" type="pres">
      <dgm:prSet presAssocID="{76E2D369-6C6B-46D6-9F2B-7CA0F068619A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2E448C-7D08-44A2-84EB-25C349CAB683}" type="pres">
      <dgm:prSet presAssocID="{76E2D369-6C6B-46D6-9F2B-7CA0F068619A}" presName="circleA" presStyleLbl="node1" presStyleIdx="2" presStyleCnt="3" custLinFactNeighborY="66726"/>
      <dgm:spPr>
        <a:solidFill>
          <a:schemeClr val="tx1">
            <a:lumMod val="75000"/>
          </a:schemeClr>
        </a:solidFill>
      </dgm:spPr>
    </dgm:pt>
    <dgm:pt modelId="{E411C116-DD82-4039-9194-30CDF12A0B69}" type="pres">
      <dgm:prSet presAssocID="{76E2D369-6C6B-46D6-9F2B-7CA0F068619A}" presName="spaceA" presStyleCnt="0"/>
      <dgm:spPr/>
    </dgm:pt>
  </dgm:ptLst>
  <dgm:cxnLst>
    <dgm:cxn modelId="{908444CE-4100-47F8-BC98-EA3652CF4E8A}" srcId="{6929E930-51A9-419B-BD41-20617FE0CDD1}" destId="{6B30D558-9289-4359-BE36-0B8F0051901C}" srcOrd="1" destOrd="0" parTransId="{2308F752-57C9-477D-A2FD-FACA50506B74}" sibTransId="{662DDC53-171D-4E7A-B34E-C3AB2031753D}"/>
    <dgm:cxn modelId="{495BAC95-5C80-412B-99EE-53455A236CEA}" type="presOf" srcId="{6929E930-51A9-419B-BD41-20617FE0CDD1}" destId="{F8C56B96-A973-43C4-A65A-2CD32D27F6F8}" srcOrd="0" destOrd="0" presId="urn:microsoft.com/office/officeart/2005/8/layout/hProcess11"/>
    <dgm:cxn modelId="{96C85925-849F-4B00-A901-E48D325519D9}" type="presOf" srcId="{6B30D558-9289-4359-BE36-0B8F0051901C}" destId="{F33EF1F1-E349-456A-837B-6E1E70D656BF}" srcOrd="0" destOrd="0" presId="urn:microsoft.com/office/officeart/2005/8/layout/hProcess11"/>
    <dgm:cxn modelId="{309AA650-A055-4B6B-ACFE-3715C335944B}" type="presOf" srcId="{76E2D369-6C6B-46D6-9F2B-7CA0F068619A}" destId="{F5A4807D-54C4-4140-8D00-4129FA2D50C9}" srcOrd="0" destOrd="0" presId="urn:microsoft.com/office/officeart/2005/8/layout/hProcess11"/>
    <dgm:cxn modelId="{D6D8F422-0388-46E1-8713-C60D3432D7A3}" srcId="{6929E930-51A9-419B-BD41-20617FE0CDD1}" destId="{76E2D369-6C6B-46D6-9F2B-7CA0F068619A}" srcOrd="2" destOrd="0" parTransId="{68A23278-D2BB-41AA-A350-ADF2D30D673E}" sibTransId="{E16875CE-386E-4285-97FE-D3AE9DC1C3E2}"/>
    <dgm:cxn modelId="{A264AE73-E9D5-4F71-92DA-19C565502891}" type="presOf" srcId="{AA34DC21-FF77-4432-AB43-2988A26A8F8F}" destId="{984ED9D6-A032-4386-B986-77E5CAF57686}" srcOrd="0" destOrd="0" presId="urn:microsoft.com/office/officeart/2005/8/layout/hProcess11"/>
    <dgm:cxn modelId="{A8256897-1D9A-4FBA-9524-09CC9229651F}" srcId="{6929E930-51A9-419B-BD41-20617FE0CDD1}" destId="{AA34DC21-FF77-4432-AB43-2988A26A8F8F}" srcOrd="0" destOrd="0" parTransId="{D2E47797-0D81-4E9E-83EF-E9028E76294A}" sibTransId="{EAF0D33C-6839-4E81-BC41-C6CE4E94BC6F}"/>
    <dgm:cxn modelId="{E4D23128-B888-4197-B859-0FFB92E867E1}" type="presParOf" srcId="{F8C56B96-A973-43C4-A65A-2CD32D27F6F8}" destId="{A5DFD545-4AB4-487F-9583-4516B8B244E7}" srcOrd="0" destOrd="0" presId="urn:microsoft.com/office/officeart/2005/8/layout/hProcess11"/>
    <dgm:cxn modelId="{7E431FE9-0E5E-4401-9B6A-6F895DAAC690}" type="presParOf" srcId="{F8C56B96-A973-43C4-A65A-2CD32D27F6F8}" destId="{1436A615-963D-46BA-8727-D09A77F3FE7B}" srcOrd="1" destOrd="0" presId="urn:microsoft.com/office/officeart/2005/8/layout/hProcess11"/>
    <dgm:cxn modelId="{804D23E1-3500-4281-8F06-3BAE542173E8}" type="presParOf" srcId="{1436A615-963D-46BA-8727-D09A77F3FE7B}" destId="{124DF13B-0073-4154-BCA2-C7959B392B4E}" srcOrd="0" destOrd="0" presId="urn:microsoft.com/office/officeart/2005/8/layout/hProcess11"/>
    <dgm:cxn modelId="{3EE642A4-962F-4451-9FB2-3FC126D43D26}" type="presParOf" srcId="{124DF13B-0073-4154-BCA2-C7959B392B4E}" destId="{984ED9D6-A032-4386-B986-77E5CAF57686}" srcOrd="0" destOrd="0" presId="urn:microsoft.com/office/officeart/2005/8/layout/hProcess11"/>
    <dgm:cxn modelId="{4CDF67BE-B62D-4719-A3FF-F3E65A86736E}" type="presParOf" srcId="{124DF13B-0073-4154-BCA2-C7959B392B4E}" destId="{4E631C61-9AF2-4C95-BE86-E44D2C878F18}" srcOrd="1" destOrd="0" presId="urn:microsoft.com/office/officeart/2005/8/layout/hProcess11"/>
    <dgm:cxn modelId="{28D21675-B13C-4927-AE62-B25CE86E99CF}" type="presParOf" srcId="{124DF13B-0073-4154-BCA2-C7959B392B4E}" destId="{1F4D492B-CD16-48A1-9832-A542B346C8B5}" srcOrd="2" destOrd="0" presId="urn:microsoft.com/office/officeart/2005/8/layout/hProcess11"/>
    <dgm:cxn modelId="{BDD16F48-88DB-45D1-A988-1B2E1844D8FE}" type="presParOf" srcId="{1436A615-963D-46BA-8727-D09A77F3FE7B}" destId="{074C1061-779E-43BD-A75F-EB792AF98C86}" srcOrd="1" destOrd="0" presId="urn:microsoft.com/office/officeart/2005/8/layout/hProcess11"/>
    <dgm:cxn modelId="{003E8015-F8EA-42E8-90BA-BD501EA7A75A}" type="presParOf" srcId="{1436A615-963D-46BA-8727-D09A77F3FE7B}" destId="{CF96479E-6541-4171-B4A6-AC7608640370}" srcOrd="2" destOrd="0" presId="urn:microsoft.com/office/officeart/2005/8/layout/hProcess11"/>
    <dgm:cxn modelId="{88C17010-BBEB-4803-B87F-159B8536B3D8}" type="presParOf" srcId="{CF96479E-6541-4171-B4A6-AC7608640370}" destId="{F33EF1F1-E349-456A-837B-6E1E70D656BF}" srcOrd="0" destOrd="0" presId="urn:microsoft.com/office/officeart/2005/8/layout/hProcess11"/>
    <dgm:cxn modelId="{8A9DF1CC-64EC-48A0-85C4-D2F632E444B2}" type="presParOf" srcId="{CF96479E-6541-4171-B4A6-AC7608640370}" destId="{7F106658-5DE0-4CB7-8FEC-EC73CCF699C9}" srcOrd="1" destOrd="0" presId="urn:microsoft.com/office/officeart/2005/8/layout/hProcess11"/>
    <dgm:cxn modelId="{9A77B0D7-1651-4744-8C61-AFF02849D803}" type="presParOf" srcId="{CF96479E-6541-4171-B4A6-AC7608640370}" destId="{634D2331-04B9-4F8E-88F2-F72324DA2E6F}" srcOrd="2" destOrd="0" presId="urn:microsoft.com/office/officeart/2005/8/layout/hProcess11"/>
    <dgm:cxn modelId="{6079B13D-8B5A-4309-855F-4038D4758536}" type="presParOf" srcId="{1436A615-963D-46BA-8727-D09A77F3FE7B}" destId="{ACA7603C-FBAA-4547-92CF-9D45E5723626}" srcOrd="3" destOrd="0" presId="urn:microsoft.com/office/officeart/2005/8/layout/hProcess11"/>
    <dgm:cxn modelId="{5C9E2A59-D2FE-42DA-9145-CB3BD1834640}" type="presParOf" srcId="{1436A615-963D-46BA-8727-D09A77F3FE7B}" destId="{3372184B-00A7-41C1-A435-164422BA7CEE}" srcOrd="4" destOrd="0" presId="urn:microsoft.com/office/officeart/2005/8/layout/hProcess11"/>
    <dgm:cxn modelId="{7306E129-BCED-47A2-B8FD-EFE6976ADCE5}" type="presParOf" srcId="{3372184B-00A7-41C1-A435-164422BA7CEE}" destId="{F5A4807D-54C4-4140-8D00-4129FA2D50C9}" srcOrd="0" destOrd="0" presId="urn:microsoft.com/office/officeart/2005/8/layout/hProcess11"/>
    <dgm:cxn modelId="{BC313F5B-F834-43B9-9D2F-A7175A3F04E1}" type="presParOf" srcId="{3372184B-00A7-41C1-A435-164422BA7CEE}" destId="{3F2E448C-7D08-44A2-84EB-25C349CAB683}" srcOrd="1" destOrd="0" presId="urn:microsoft.com/office/officeart/2005/8/layout/hProcess11"/>
    <dgm:cxn modelId="{245EA814-7DF2-43F3-B4FD-D5B037161411}" type="presParOf" srcId="{3372184B-00A7-41C1-A435-164422BA7CEE}" destId="{E411C116-DD82-4039-9194-30CDF12A0B6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FD545-4AB4-487F-9583-4516B8B244E7}">
      <dsp:nvSpPr>
        <dsp:cNvPr id="0" name=""/>
        <dsp:cNvSpPr/>
      </dsp:nvSpPr>
      <dsp:spPr>
        <a:xfrm>
          <a:off x="0" y="628207"/>
          <a:ext cx="9438842" cy="685165"/>
        </a:xfrm>
        <a:prstGeom prst="notchedRightArrow">
          <a:avLst/>
        </a:prstGeom>
        <a:solidFill>
          <a:srgbClr val="90C22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4ED9D6-A032-4386-B986-77E5CAF57686}">
      <dsp:nvSpPr>
        <dsp:cNvPr id="0" name=""/>
        <dsp:cNvSpPr/>
      </dsp:nvSpPr>
      <dsp:spPr>
        <a:xfrm>
          <a:off x="4147" y="0"/>
          <a:ext cx="2737632" cy="685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4147" y="0"/>
        <a:ext cx="2737632" cy="685165"/>
      </dsp:txXfrm>
    </dsp:sp>
    <dsp:sp modelId="{4E631C61-9AF2-4C95-BE86-E44D2C878F18}">
      <dsp:nvSpPr>
        <dsp:cNvPr id="0" name=""/>
        <dsp:cNvSpPr/>
      </dsp:nvSpPr>
      <dsp:spPr>
        <a:xfrm>
          <a:off x="1287318" y="885106"/>
          <a:ext cx="171291" cy="171291"/>
        </a:xfrm>
        <a:prstGeom prst="ellipse">
          <a:avLst/>
        </a:prstGeom>
        <a:solidFill>
          <a:schemeClr val="tx1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3EF1F1-E349-456A-837B-6E1E70D656BF}">
      <dsp:nvSpPr>
        <dsp:cNvPr id="0" name=""/>
        <dsp:cNvSpPr/>
      </dsp:nvSpPr>
      <dsp:spPr>
        <a:xfrm>
          <a:off x="2878662" y="1027747"/>
          <a:ext cx="2737632" cy="685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2878662" y="1027747"/>
        <a:ext cx="2737632" cy="685165"/>
      </dsp:txXfrm>
    </dsp:sp>
    <dsp:sp modelId="{7F106658-5DE0-4CB7-8FEC-EC73CCF699C9}">
      <dsp:nvSpPr>
        <dsp:cNvPr id="0" name=""/>
        <dsp:cNvSpPr/>
      </dsp:nvSpPr>
      <dsp:spPr>
        <a:xfrm>
          <a:off x="4188559" y="904784"/>
          <a:ext cx="171291" cy="171291"/>
        </a:xfrm>
        <a:prstGeom prst="ellipse">
          <a:avLst/>
        </a:prstGeom>
        <a:solidFill>
          <a:schemeClr val="tx1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A4807D-54C4-4140-8D00-4129FA2D50C9}">
      <dsp:nvSpPr>
        <dsp:cNvPr id="0" name=""/>
        <dsp:cNvSpPr/>
      </dsp:nvSpPr>
      <dsp:spPr>
        <a:xfrm>
          <a:off x="5753176" y="0"/>
          <a:ext cx="2737632" cy="685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5753176" y="0"/>
        <a:ext cx="2737632" cy="685165"/>
      </dsp:txXfrm>
    </dsp:sp>
    <dsp:sp modelId="{3F2E448C-7D08-44A2-84EB-25C349CAB683}">
      <dsp:nvSpPr>
        <dsp:cNvPr id="0" name=""/>
        <dsp:cNvSpPr/>
      </dsp:nvSpPr>
      <dsp:spPr>
        <a:xfrm>
          <a:off x="7036347" y="885106"/>
          <a:ext cx="171291" cy="171291"/>
        </a:xfrm>
        <a:prstGeom prst="ellipse">
          <a:avLst/>
        </a:prstGeom>
        <a:solidFill>
          <a:schemeClr val="tx1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1699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1"/>
            <a:ext cx="3011699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9CBD9-9254-BF47-A862-25DDF2D92BCC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1839C-5FB5-D440-A0E2-A7C98BE5A0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482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1699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1"/>
            <a:ext cx="3011699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AF8B-3C5D-4645-A0CA-206FF78AE67A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C1D37-6D1D-E640-A4FD-B5733E87AE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01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79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497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706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968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568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629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022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918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212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362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74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109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6077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178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82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034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1075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8045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1445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1543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1920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205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26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4841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411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234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824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74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55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261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193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99000">
              <a:srgbClr val="0095D3"/>
            </a:gs>
            <a:gs pos="31000">
              <a:srgbClr val="3370B7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191999" cy="6880399"/>
          </a:xfrm>
          <a:prstGeom prst="rect">
            <a:avLst/>
          </a:prstGeom>
          <a:gradFill>
            <a:gsLst>
              <a:gs pos="100000">
                <a:srgbClr val="92D050"/>
              </a:gs>
              <a:gs pos="34000">
                <a:srgbClr val="5FBA55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" y="1"/>
            <a:ext cx="12191999" cy="6880399"/>
          </a:xfrm>
          <a:prstGeom prst="rect">
            <a:avLst/>
          </a:prstGeom>
          <a:gradFill>
            <a:gsLst>
              <a:gs pos="100000">
                <a:srgbClr val="92D050">
                  <a:alpha val="0"/>
                </a:srgbClr>
              </a:gs>
              <a:gs pos="34000">
                <a:srgbClr val="5FBA55">
                  <a:alpha val="73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-1" y="5382187"/>
            <a:ext cx="12192000" cy="1498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email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9129"/>
            <a:ext cx="4230871" cy="4245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35" y="2181340"/>
            <a:ext cx="9829875" cy="1724913"/>
          </a:xfrm>
        </p:spPr>
        <p:txBody>
          <a:bodyPr lIns="0" anchor="b" anchorCtr="0">
            <a:noAutofit/>
          </a:bodyPr>
          <a:lstStyle>
            <a:lvl1pPr algn="l"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98" y="4050833"/>
            <a:ext cx="9765138" cy="1096899"/>
          </a:xfrm>
        </p:spPr>
        <p:txBody>
          <a:bodyPr lIns="0" anchor="t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10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4EC4-3CC5-2B43-99F0-E827A2031490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4EC4-3CC5-2B43-99F0-E827A2031490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4EC4-3CC5-2B43-99F0-E827A2031490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4EC4-3CC5-2B43-99F0-E827A2031490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4EC4-3CC5-2B43-99F0-E827A2031490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4EC4-3CC5-2B43-99F0-E827A2031490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4EC4-3CC5-2B43-99F0-E827A2031490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30432"/>
          </a:xfrm>
          <a:prstGeom prst="rect">
            <a:avLst/>
          </a:prstGeom>
        </p:spPr>
        <p:txBody>
          <a:bodyPr/>
          <a:lstStyle>
            <a:lvl1pPr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7826"/>
            <a:ext cx="10972800" cy="4525963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1800"/>
              </a:spcAft>
              <a:buSzPct val="110000"/>
              <a:buFont typeface="Arial" charset="0"/>
              <a:buChar char="•"/>
              <a:defRPr sz="1800" baseline="0"/>
            </a:lvl1pPr>
            <a:lvl2pPr>
              <a:buClr>
                <a:srgbClr val="007DC5"/>
              </a:buClr>
              <a:defRPr sz="1800"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09600" y="1242392"/>
            <a:ext cx="10972800" cy="62616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>
              <a:buClr>
                <a:srgbClr val="007DC5"/>
              </a:buClr>
              <a:defRPr sz="22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7823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6D55-5680-C349-B3D8-A33FD36EFDF6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E89C-9266-EE40-AF5F-C8F56B275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50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6D55-5680-C349-B3D8-A33FD36EFDF6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E89C-9266-EE40-AF5F-C8F56B275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480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43919" y="0"/>
            <a:ext cx="11448078" cy="7766160"/>
          </a:xfrm>
          <a:prstGeom prst="rect">
            <a:avLst/>
          </a:prstGeom>
          <a:gradFill>
            <a:gsLst>
              <a:gs pos="72000">
                <a:schemeClr val="tx1">
                  <a:alpha val="7000"/>
                </a:schemeClr>
              </a:gs>
              <a:gs pos="52000">
                <a:schemeClr val="tx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701628"/>
            <a:ext cx="10807194" cy="881270"/>
          </a:xfrm>
        </p:spPr>
        <p:txBody>
          <a:bodyPr>
            <a:noAutofit/>
          </a:bodyPr>
          <a:lstStyle>
            <a:lvl1pPr>
              <a:defRPr sz="4600" baseline="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2726" y="1809875"/>
            <a:ext cx="8596668" cy="1713290"/>
          </a:xfrm>
        </p:spPr>
        <p:txBody>
          <a:bodyPr>
            <a:noAutofit/>
          </a:bodyPr>
          <a:lstStyle>
            <a:lvl1pPr marL="274320" indent="-274320">
              <a:buClr>
                <a:srgbClr val="0086D3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742950" indent="-285750">
              <a:buClr>
                <a:srgbClr val="0086D3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2pPr>
            <a:lvl3pPr marL="1143000" indent="-228600">
              <a:buClr>
                <a:srgbClr val="0086D3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3pPr>
            <a:lvl4pPr marL="1600200" indent="-228600">
              <a:buClr>
                <a:srgbClr val="0086D3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4pPr>
            <a:lvl5pPr marL="2057400" indent="-228600">
              <a:buClr>
                <a:srgbClr val="0086D3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3" y="1"/>
            <a:ext cx="743919" cy="6880399"/>
          </a:xfrm>
          <a:prstGeom prst="rect">
            <a:avLst/>
          </a:prstGeom>
          <a:gradFill>
            <a:gsLst>
              <a:gs pos="100000">
                <a:srgbClr val="92D050"/>
              </a:gs>
              <a:gs pos="63000">
                <a:srgbClr val="5FBA55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email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270" b="-33443"/>
          <a:stretch/>
        </p:blipFill>
        <p:spPr>
          <a:xfrm>
            <a:off x="63373" y="678510"/>
            <a:ext cx="622427" cy="85819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 xmlns="">
        <p15:guide id="1" orient="horz" pos="792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6D55-5680-C349-B3D8-A33FD36EFDF6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E89C-9266-EE40-AF5F-C8F56B275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76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6D55-5680-C349-B3D8-A33FD36EFDF6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E89C-9266-EE40-AF5F-C8F56B275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624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6D55-5680-C349-B3D8-A33FD36EFDF6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E89C-9266-EE40-AF5F-C8F56B275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039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6D55-5680-C349-B3D8-A33FD36EFDF6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E89C-9266-EE40-AF5F-C8F56B275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419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6D55-5680-C349-B3D8-A33FD36EFDF6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E89C-9266-EE40-AF5F-C8F56B275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660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6D55-5680-C349-B3D8-A33FD36EFDF6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E89C-9266-EE40-AF5F-C8F56B275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852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6D55-5680-C349-B3D8-A33FD36EFDF6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E89C-9266-EE40-AF5F-C8F56B275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767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6D55-5680-C349-B3D8-A33FD36EFDF6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E89C-9266-EE40-AF5F-C8F56B275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29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6D55-5680-C349-B3D8-A33FD36EFDF6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E89C-9266-EE40-AF5F-C8F56B275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303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6D55-5680-C349-B3D8-A33FD36EFDF6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E89C-9266-EE40-AF5F-C8F56B275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743919" y="0"/>
            <a:ext cx="11448078" cy="6858000"/>
          </a:xfrm>
          <a:prstGeom prst="rect">
            <a:avLst/>
          </a:prstGeom>
          <a:gradFill>
            <a:gsLst>
              <a:gs pos="72000">
                <a:schemeClr val="bg1">
                  <a:alpha val="15000"/>
                </a:schemeClr>
              </a:gs>
              <a:gs pos="52000">
                <a:schemeClr val="bg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701628"/>
            <a:ext cx="10807194" cy="881270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2726" y="1768435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2726" y="2530991"/>
            <a:ext cx="4185623" cy="3304117"/>
          </a:xfrm>
        </p:spPr>
        <p:txBody>
          <a:bodyPr>
            <a:noAutofit/>
          </a:bodyPr>
          <a:lstStyle>
            <a:lvl1pPr marL="274320" indent="-274320">
              <a:buFontTx/>
              <a:buBlip>
                <a:blip r:embed="rId3"/>
              </a:buBlip>
              <a:defRPr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742950" indent="-285750">
              <a:buFontTx/>
              <a:buBlip>
                <a:blip r:embed="rId3"/>
              </a:buBlip>
              <a:defRPr>
                <a:latin typeface="Avenir LT Std 55 Roman" charset="0"/>
                <a:ea typeface="Avenir LT Std 55 Roman" charset="0"/>
                <a:cs typeface="Avenir LT Std 55 Roman" charset="0"/>
              </a:defRPr>
            </a:lvl2pPr>
            <a:lvl3pPr marL="1143000" indent="-228600">
              <a:buFontTx/>
              <a:buBlip>
                <a:blip r:embed="rId3"/>
              </a:buBlip>
              <a:defRPr>
                <a:latin typeface="Avenir LT Std 55 Roman" charset="0"/>
                <a:ea typeface="Avenir LT Std 55 Roman" charset="0"/>
                <a:cs typeface="Avenir LT Std 55 Roman" charset="0"/>
              </a:defRPr>
            </a:lvl3pPr>
            <a:lvl4pPr marL="1600200" indent="-228600">
              <a:buFontTx/>
              <a:buBlip>
                <a:blip r:embed="rId3"/>
              </a:buBlip>
              <a:defRPr>
                <a:latin typeface="Avenir LT Std 55 Roman" charset="0"/>
                <a:ea typeface="Avenir LT Std 55 Roman" charset="0"/>
                <a:cs typeface="Avenir LT Std 55 Roman" charset="0"/>
              </a:defRPr>
            </a:lvl4pPr>
            <a:lvl5pPr marL="2057400" indent="-228600">
              <a:buFontTx/>
              <a:buBlip>
                <a:blip r:embed="rId3"/>
              </a:buBlip>
              <a:defRPr>
                <a:latin typeface="Avenir LT Std 55 Roman" charset="0"/>
                <a:ea typeface="Avenir LT Std 55 Roman" charset="0"/>
                <a:cs typeface="Avenir LT Std 55 Roman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742196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6623" y="2530991"/>
            <a:ext cx="4185617" cy="3304117"/>
          </a:xfrm>
        </p:spPr>
        <p:txBody>
          <a:bodyPr>
            <a:noAutofit/>
          </a:bodyPr>
          <a:lstStyle>
            <a:lvl1pPr marL="274320" indent="-274320">
              <a:buFontTx/>
              <a:buBlip>
                <a:blip r:embed="rId3"/>
              </a:buBlip>
              <a:defRPr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742950" indent="-285750">
              <a:buFontTx/>
              <a:buBlip>
                <a:blip r:embed="rId3"/>
              </a:buBlip>
              <a:defRPr>
                <a:latin typeface="Avenir LT Std 55 Roman" charset="0"/>
                <a:ea typeface="Avenir LT Std 55 Roman" charset="0"/>
                <a:cs typeface="Avenir LT Std 55 Roman" charset="0"/>
              </a:defRPr>
            </a:lvl2pPr>
            <a:lvl3pPr marL="1143000" indent="-228600">
              <a:buFontTx/>
              <a:buBlip>
                <a:blip r:embed="rId3"/>
              </a:buBlip>
              <a:defRPr>
                <a:latin typeface="Avenir LT Std 55 Roman" charset="0"/>
                <a:ea typeface="Avenir LT Std 55 Roman" charset="0"/>
                <a:cs typeface="Avenir LT Std 55 Roman" charset="0"/>
              </a:defRPr>
            </a:lvl3pPr>
            <a:lvl4pPr marL="1600200" indent="-228600">
              <a:buFontTx/>
              <a:buBlip>
                <a:blip r:embed="rId3"/>
              </a:buBlip>
              <a:defRPr>
                <a:latin typeface="Avenir LT Std 55 Roman" charset="0"/>
                <a:ea typeface="Avenir LT Std 55 Roman" charset="0"/>
                <a:cs typeface="Avenir LT Std 55 Roman" charset="0"/>
              </a:defRPr>
            </a:lvl4pPr>
            <a:lvl5pPr marL="2057400" indent="-228600">
              <a:buFontTx/>
              <a:buBlip>
                <a:blip r:embed="rId3"/>
              </a:buBlip>
              <a:defRPr>
                <a:latin typeface="Avenir LT Std 55 Roman" charset="0"/>
                <a:ea typeface="Avenir LT Std 55 Roman" charset="0"/>
                <a:cs typeface="Avenir LT Std 55 Roman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-3" y="1"/>
            <a:ext cx="743919" cy="6880399"/>
          </a:xfrm>
          <a:prstGeom prst="rect">
            <a:avLst/>
          </a:prstGeom>
          <a:gradFill>
            <a:gsLst>
              <a:gs pos="100000">
                <a:srgbClr val="92D050"/>
              </a:gs>
              <a:gs pos="63000">
                <a:srgbClr val="51BA55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email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270" b="-33443"/>
          <a:stretch/>
        </p:blipFill>
        <p:spPr>
          <a:xfrm>
            <a:off x="63373" y="678510"/>
            <a:ext cx="622427" cy="858190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>
          <a:gsLst>
            <a:gs pos="99000">
              <a:srgbClr val="0095D3"/>
            </a:gs>
            <a:gs pos="31000">
              <a:srgbClr val="3370B7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"/>
            <a:ext cx="12191999" cy="6880399"/>
          </a:xfrm>
          <a:prstGeom prst="rect">
            <a:avLst/>
          </a:prstGeom>
          <a:gradFill>
            <a:gsLst>
              <a:gs pos="100000">
                <a:srgbClr val="92D050"/>
              </a:gs>
              <a:gs pos="34000">
                <a:srgbClr val="5FBA55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1"/>
            <a:ext cx="12191999" cy="6880399"/>
          </a:xfrm>
          <a:prstGeom prst="rect">
            <a:avLst/>
          </a:prstGeom>
          <a:gradFill>
            <a:gsLst>
              <a:gs pos="100000">
                <a:srgbClr val="92D050">
                  <a:alpha val="17000"/>
                </a:srgbClr>
              </a:gs>
              <a:gs pos="34000">
                <a:srgbClr val="5FBA55">
                  <a:alpha val="82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3572"/>
            <a:ext cx="6859975" cy="64705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145" y="2577141"/>
            <a:ext cx="8596668" cy="1826581"/>
          </a:xfrm>
        </p:spPr>
        <p:txBody>
          <a:bodyPr anchor="b">
            <a:noAutofit/>
          </a:bodyPr>
          <a:lstStyle>
            <a:lvl1pPr algn="l">
              <a:defRPr sz="5400" b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1145" y="4744016"/>
            <a:ext cx="8596668" cy="860400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4EC4-3CC5-2B43-99F0-E827A2031490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4EC4-3CC5-2B43-99F0-E827A2031490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4EC4-3CC5-2B43-99F0-E827A2031490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4EC4-3CC5-2B43-99F0-E827A2031490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4EC4-3CC5-2B43-99F0-E827A2031490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947530"/>
            <a:ext cx="10807194" cy="8812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05125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E4EC4-3CC5-2B43-99F0-E827A2031490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256513-9A8B-6A41-AD25-5B1EF860E2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71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8" r:id="rId3"/>
    <p:sldLayoutId id="2147484166" r:id="rId4"/>
    <p:sldLayoutId id="2147484167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  <p:sldLayoutId id="2147484175" r:id="rId12"/>
    <p:sldLayoutId id="2147484176" r:id="rId13"/>
    <p:sldLayoutId id="2147484177" r:id="rId14"/>
    <p:sldLayoutId id="2147484178" r:id="rId15"/>
    <p:sldLayoutId id="2147484179" r:id="rId16"/>
    <p:sldLayoutId id="214748419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600" b="0" i="0" kern="1200" baseline="0">
          <a:solidFill>
            <a:schemeClr val="tx1">
              <a:lumMod val="85000"/>
              <a:lumOff val="15000"/>
            </a:schemeClr>
          </a:solidFill>
          <a:latin typeface="Avenir Book" charset="0"/>
          <a:ea typeface="Avenir Book" charset="0"/>
          <a:cs typeface="Avenir Book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rgbClr val="F05B22"/>
        </a:buClr>
        <a:buSzPct val="80000"/>
        <a:buFontTx/>
        <a:buBlip>
          <a:blip r:embed="rId19"/>
        </a:buBlip>
        <a:defRPr sz="1800" kern="1200">
          <a:solidFill>
            <a:schemeClr val="tx1">
              <a:lumMod val="75000"/>
              <a:lumOff val="25000"/>
            </a:schemeClr>
          </a:solidFill>
          <a:latin typeface="Avenir LT Std 55 Roman" charset="0"/>
          <a:ea typeface="Avenir LT Std 55 Roman" charset="0"/>
          <a:cs typeface="Avenir LT Std 55 Roman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rgbClr val="F05B22"/>
        </a:buClr>
        <a:buSzPct val="80000"/>
        <a:buFontTx/>
        <a:buBlip>
          <a:blip r:embed="rId20"/>
        </a:buBlip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F05B22"/>
        </a:buClr>
        <a:buSzPct val="80000"/>
        <a:buFontTx/>
        <a:buBlip>
          <a:blip r:embed="rId20"/>
        </a:buBlip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F05B22"/>
        </a:buClr>
        <a:buSzPct val="80000"/>
        <a:buFontTx/>
        <a:buBlip>
          <a:blip r:embed="rId20"/>
        </a:buBlip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F05B22"/>
        </a:buClr>
        <a:buSzPct val="80000"/>
        <a:buFontTx/>
        <a:buBlip>
          <a:blip r:embed="rId20"/>
        </a:buBlip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56D55-5680-C349-B3D8-A33FD36EFDF6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5E89C-9266-EE40-AF5F-C8F56B275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57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eg"/><Relationship Id="rId18" Type="http://schemas.openxmlformats.org/officeDocument/2006/relationships/image" Target="../media/image51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6" Type="http://schemas.openxmlformats.org/officeDocument/2006/relationships/hyperlink" Target="https://www.google.com/url?sa=i&amp;rct=j&amp;q=&amp;esrc=s&amp;source=images&amp;cd=&amp;cad=rja&amp;uact=8&amp;ved=0ahUKEwi0r9K-_ePTAhVF4oMKHfW1B0cQjRwIBw&amp;url=https://en.wikipedia.org/wiki/SAIC_Motor&amp;psig=AFQjCNEBkjvHKhfoyFRNMTkaVJfAmNwxEg&amp;ust=149445946724968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png"/><Relationship Id="rId18" Type="http://schemas.openxmlformats.org/officeDocument/2006/relationships/hyperlink" Target="https://www.google.com/url?sa=i&amp;rct=j&amp;q=&amp;esrc=s&amp;source=images&amp;cd=&amp;cad=rja&amp;uact=8&amp;ved=0ahUKEwjGrJiYgOTTAhXKiVQKHZjBA1IQjRwIBw&amp;url=https://twitter.com/sfcta&amp;psig=AFQjCNFbzFe-oIg2YvaVtCSuSHZl6STsOg&amp;ust=1494460171564818" TargetMode="External"/><Relationship Id="rId3" Type="http://schemas.openxmlformats.org/officeDocument/2006/relationships/hyperlink" Target="https://www.google.com/url?sa=i&amp;rct=j&amp;q=&amp;esrc=s&amp;source=images&amp;cd=&amp;ved=0ahUKEwii8ZTxirPSAhUC6yYKHWQ3BFcQjRwIBw&amp;url=https://www.thedisruptory.com/company/easymile/&amp;psig=AFQjCNE65KC-DLL9-cMHgbcqpQAa8w2yrQ&amp;ust=1488381382382343&amp;cad=rjt" TargetMode="External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6" Type="http://schemas.openxmlformats.org/officeDocument/2006/relationships/hyperlink" Target="http://www.google.com/url?sa=i&amp;rct=j&amp;q=&amp;esrc=s&amp;source=images&amp;cd=&amp;cad=rja&amp;uact=8&amp;ved=0ahUKEwjkrr7w_-PTAhVJ3IMKHW9pCy4QjRwIBw&amp;url=http://www.wheelsbus.com/routes-and-schedules/&amp;psig=AFQjCNHeOP5Ab0x-1WFrq146JrkNTLMP7Q&amp;ust=149446010862660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jpg"/><Relationship Id="rId15" Type="http://schemas.openxmlformats.org/officeDocument/2006/relationships/image" Target="../media/image68.png"/><Relationship Id="rId10" Type="http://schemas.openxmlformats.org/officeDocument/2006/relationships/image" Target="../media/image64.png"/><Relationship Id="rId19" Type="http://schemas.openxmlformats.org/officeDocument/2006/relationships/image" Target="../media/image70.jpeg"/><Relationship Id="rId4" Type="http://schemas.openxmlformats.org/officeDocument/2006/relationships/image" Target="../media/image45.png"/><Relationship Id="rId9" Type="http://schemas.openxmlformats.org/officeDocument/2006/relationships/image" Target="../media/image63.png"/><Relationship Id="rId14" Type="http://schemas.openxmlformats.org/officeDocument/2006/relationships/hyperlink" Target="https://www.google.com/url?sa=i&amp;rct=j&amp;q=&amp;esrc=s&amp;source=images&amp;cd=&amp;ved=&amp;url=https://schedules.goswift.ly/cccta-schedule/19-amtrak-bart-concord/stanwell-dr-stanwell-cir/inbound-to-martinez-amtrak/&amp;psig=AFQjCNGE_r1Z241ClfyzR9M-ac7PuuT3aA&amp;ust=149445996143730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jp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96291" y="2875655"/>
            <a:ext cx="4560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</a:rPr>
              <a:t>John Noel Public Transit Conference</a:t>
            </a:r>
            <a:endParaRPr lang="en-US" sz="2000" b="1" i="1" dirty="0">
              <a:solidFill>
                <a:schemeClr val="bg1"/>
              </a:solidFill>
            </a:endParaRPr>
          </a:p>
          <a:p>
            <a:r>
              <a:rPr lang="en-US" sz="2000" i="1" dirty="0" smtClean="0">
                <a:solidFill>
                  <a:schemeClr val="bg1"/>
                </a:solidFill>
              </a:rPr>
              <a:t>October 13, </a:t>
            </a:r>
            <a:r>
              <a:rPr lang="en-US" sz="2000" i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96291" y="4071894"/>
            <a:ext cx="6614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Jack Hall, P.E.</a:t>
            </a:r>
          </a:p>
          <a:p>
            <a:pPr>
              <a:lnSpc>
                <a:spcPct val="120000"/>
              </a:lnSpc>
            </a:pPr>
            <a:r>
              <a:rPr lang="en-US" sz="2000" i="1" dirty="0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ITS CV/AV Program Manager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Contra Costa Transportation </a:t>
            </a:r>
            <a:r>
              <a:rPr lang="en-US" sz="2000" dirty="0" smtClean="0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Authority/GoMentum Station</a:t>
            </a:r>
            <a:endParaRPr lang="en-US" sz="2000" dirty="0">
              <a:solidFill>
                <a:schemeClr val="bg1"/>
              </a:solidFill>
              <a:latin typeface="Avenir LT Std 55 Roman" charset="0"/>
              <a:ea typeface="Avenir LT Std 55 Roman" charset="0"/>
              <a:cs typeface="Avenir LT Std 55 Roman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1521" y="5750197"/>
            <a:ext cx="2811444" cy="872210"/>
          </a:xfrm>
          <a:prstGeom prst="rect">
            <a:avLst/>
          </a:prstGeom>
        </p:spPr>
      </p:pic>
      <p:sp>
        <p:nvSpPr>
          <p:cNvPr id="12" name="Title 2"/>
          <p:cNvSpPr txBox="1">
            <a:spLocks/>
          </p:cNvSpPr>
          <p:nvPr/>
        </p:nvSpPr>
        <p:spPr>
          <a:xfrm>
            <a:off x="1496291" y="2123250"/>
            <a:ext cx="10212806" cy="530432"/>
          </a:xfrm>
        </p:spPr>
        <p:txBody>
          <a:bodyPr l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Avenir Book"/>
              </a:rPr>
              <a:t>GoMentum Station </a:t>
            </a:r>
            <a:r>
              <a:rPr lang="en-US" sz="4800" dirty="0" smtClean="0">
                <a:latin typeface="Avenir Book"/>
              </a:rPr>
              <a:t>&amp; the Role of Counties in Smart Transportation</a:t>
            </a:r>
            <a:endParaRPr lang="en-US" sz="4800" dirty="0">
              <a:latin typeface="Avenir Book"/>
            </a:endParaRPr>
          </a:p>
        </p:txBody>
      </p:sp>
      <p:pic>
        <p:nvPicPr>
          <p:cNvPr id="6" name="Picture 5" descr="GoMentumStation_Log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235" y="5818399"/>
            <a:ext cx="3159147" cy="8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497" y="0"/>
            <a:ext cx="114435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2154189" y="197439"/>
            <a:ext cx="10807194" cy="881270"/>
          </a:xfrm>
        </p:spPr>
        <p:txBody>
          <a:bodyPr/>
          <a:lstStyle/>
          <a:p>
            <a:r>
              <a:rPr lang="en-US" sz="4800" b="1" dirty="0">
                <a:solidFill>
                  <a:srgbClr val="002060"/>
                </a:solidFill>
                <a:latin typeface="Avenir Book"/>
                <a:cs typeface="Arial"/>
              </a:rPr>
              <a:t>FREEWAY UNDERPASSES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9714" y="5200986"/>
            <a:ext cx="9368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Freeway underpasses and variable roadway geometrics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239" y="4088744"/>
            <a:ext cx="3150704" cy="27692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7053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7456" y="0"/>
            <a:ext cx="114345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1214806" y="260993"/>
            <a:ext cx="10807194" cy="881270"/>
          </a:xfrm>
        </p:spPr>
        <p:txBody>
          <a:bodyPr/>
          <a:lstStyle/>
          <a:p>
            <a:r>
              <a:rPr lang="en-US" sz="4800" b="1" dirty="0">
                <a:solidFill>
                  <a:srgbClr val="002060"/>
                </a:solidFill>
                <a:latin typeface="Avenir Book"/>
                <a:cs typeface="Arial"/>
              </a:rPr>
              <a:t>PARKING LOTS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791" y="3429000"/>
            <a:ext cx="3150704" cy="3240157"/>
          </a:xfrm>
          <a:prstGeom prst="rect">
            <a:avLst/>
          </a:prstGeom>
          <a:effectLst/>
        </p:spPr>
      </p:pic>
      <p:sp>
        <p:nvSpPr>
          <p:cNvPr id="9" name="TextBox 8"/>
          <p:cNvSpPr txBox="1"/>
          <p:nvPr/>
        </p:nvSpPr>
        <p:spPr>
          <a:xfrm>
            <a:off x="1871805" y="5049078"/>
            <a:ext cx="9525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Several parking lots for testing by multiple users</a:t>
            </a:r>
          </a:p>
        </p:txBody>
      </p:sp>
    </p:spTree>
    <p:extLst>
      <p:ext uri="{BB962C8B-B14F-4D97-AF65-F5344CB8AC3E}">
        <p14:creationId xmlns:p14="http://schemas.microsoft.com/office/powerpoint/2010/main" val="18748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701628"/>
            <a:ext cx="9700121" cy="881270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/>
                <a:cs typeface="Arial"/>
              </a:rPr>
              <a:t>   </a:t>
            </a:r>
            <a:r>
              <a:rPr lang="en-US" sz="4800" b="1" dirty="0">
                <a:solidFill>
                  <a:srgbClr val="002060"/>
                </a:solidFill>
                <a:latin typeface="Avenir Book"/>
                <a:cs typeface="Arial"/>
              </a:rPr>
              <a:t>GoMentum Station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2726" y="1809875"/>
            <a:ext cx="10068004" cy="1713290"/>
          </a:xfrm>
        </p:spPr>
        <p:txBody>
          <a:bodyPr/>
          <a:lstStyle/>
          <a:p>
            <a:pPr marL="0" lvl="0" indent="0" algn="ctr" defTabSz="914400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0087CC"/>
              </a:buClr>
              <a:buSzTx/>
              <a:buNone/>
              <a:defRPr/>
            </a:pPr>
            <a:r>
              <a:rPr lang="en-US" sz="4000" dirty="0">
                <a:solidFill>
                  <a:srgbClr val="0070C0"/>
                </a:solidFill>
                <a:latin typeface="Avenir LT Std 55 Roman"/>
                <a:ea typeface="+mn-ea"/>
                <a:cs typeface="+mn-cs"/>
              </a:rPr>
              <a:t>Build a CV/AV center at the GoMentum Station where convergence, innovation and commercialization of CV applications and AV technologies take place in the largest testbed in the world </a:t>
            </a:r>
          </a:p>
          <a:p>
            <a:endParaRPr lang="en-US" dirty="0"/>
          </a:p>
        </p:txBody>
      </p:sp>
      <p:pic>
        <p:nvPicPr>
          <p:cNvPr id="4" name="Picture 3" descr="GoMentumStation_Log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0184" y="5732038"/>
            <a:ext cx="2766060" cy="70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70614"/>
            <a:ext cx="10807194" cy="881270"/>
          </a:xfrm>
        </p:spPr>
        <p:txBody>
          <a:bodyPr/>
          <a:lstStyle/>
          <a:p>
            <a:r>
              <a:rPr lang="en-US" sz="2400" dirty="0">
                <a:solidFill>
                  <a:srgbClr val="002060"/>
                </a:solidFill>
                <a:latin typeface="Century Gothic" pitchFamily="34" charset="0"/>
              </a:rPr>
              <a:t>What is GoMentum Station? </a:t>
            </a:r>
            <a:r>
              <a:rPr lang="en-US" sz="4400" dirty="0">
                <a:solidFill>
                  <a:srgbClr val="002060"/>
                </a:solidFill>
                <a:latin typeface="Century Gothic" pitchFamily="34" charset="0"/>
              </a:rPr>
              <a:t/>
            </a:r>
            <a:br>
              <a:rPr lang="en-US" sz="4400" dirty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en-US" sz="4800" b="1" dirty="0">
                <a:solidFill>
                  <a:srgbClr val="002060"/>
                </a:solidFill>
                <a:latin typeface="Avenir Book"/>
                <a:cs typeface="Arial"/>
              </a:rPr>
              <a:t>A Platform for Transforming the Future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07023" y="2429898"/>
            <a:ext cx="3200400" cy="769441"/>
          </a:xfrm>
          <a:prstGeom prst="rect">
            <a:avLst/>
          </a:prstGeom>
          <a:solidFill>
            <a:srgbClr val="007DC5"/>
          </a:solidFill>
          <a:ln>
            <a:solidFill>
              <a:srgbClr val="007DC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CCFFCC"/>
                </a:solidFill>
                <a:latin typeface="Bank Gothic"/>
                <a:cs typeface="Bank Gothic"/>
              </a:rPr>
              <a:t>Platform</a:t>
            </a:r>
          </a:p>
        </p:txBody>
      </p:sp>
      <p:pic>
        <p:nvPicPr>
          <p:cNvPr id="5" name="Picture 4" descr="GoMentumStation_Log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073" y="1563719"/>
            <a:ext cx="3200400" cy="814508"/>
          </a:xfrm>
          <a:prstGeom prst="rect">
            <a:avLst/>
          </a:prstGeom>
          <a:ln w="19050">
            <a:noFill/>
          </a:ln>
        </p:spPr>
      </p:pic>
      <p:sp>
        <p:nvSpPr>
          <p:cNvPr id="6" name="Rounded Rectangle 2"/>
          <p:cNvSpPr/>
          <p:nvPr/>
        </p:nvSpPr>
        <p:spPr bwMode="auto">
          <a:xfrm>
            <a:off x="1592423" y="2209800"/>
            <a:ext cx="1981200" cy="1066800"/>
          </a:xfrm>
          <a:prstGeom prst="roundRect">
            <a:avLst/>
          </a:prstGeom>
          <a:solidFill>
            <a:srgbClr val="00B0F0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000090"/>
                </a:solidFill>
                <a:effectLst/>
                <a:latin typeface="Arial Narrow"/>
                <a:ea typeface="ＭＳ Ｐゴシック" charset="0"/>
                <a:cs typeface="Arial Narrow"/>
              </a:rPr>
              <a:t>Largest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000090"/>
                </a:solidFill>
                <a:effectLst/>
                <a:latin typeface="Arial Narrow"/>
                <a:ea typeface="ＭＳ Ｐゴシック" charset="0"/>
                <a:cs typeface="Arial Narrow"/>
              </a:rPr>
              <a:t> Test Bed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000090"/>
              </a:solidFill>
              <a:effectLst/>
              <a:latin typeface="Arial Narrow"/>
              <a:ea typeface="ＭＳ Ｐゴシック" charset="0"/>
              <a:cs typeface="Arial Narrow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202023" y="3581400"/>
            <a:ext cx="1981200" cy="99060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000090"/>
                </a:solidFill>
                <a:effectLst/>
                <a:latin typeface="Arial Narrow"/>
                <a:ea typeface="ＭＳ Ｐゴシック" charset="0"/>
                <a:cs typeface="Arial Narrow"/>
              </a:rPr>
              <a:t>Center for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000090"/>
                </a:solidFill>
                <a:latin typeface="Arial Narrow"/>
                <a:ea typeface="ＭＳ Ｐゴシック" charset="0"/>
                <a:cs typeface="Arial Narrow"/>
              </a:rPr>
              <a:t>Innovation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90"/>
              </a:solidFill>
              <a:effectLst/>
              <a:latin typeface="Arial Narrow"/>
              <a:ea typeface="ＭＳ Ｐゴシック" charset="0"/>
              <a:cs typeface="Arial Narrow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754723" y="3581400"/>
            <a:ext cx="1905000" cy="99060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000090"/>
                </a:solidFill>
                <a:effectLst/>
                <a:latin typeface="Arial Narrow"/>
                <a:ea typeface="ＭＳ Ｐゴシック" charset="0"/>
                <a:cs typeface="Arial Narrow"/>
              </a:rPr>
              <a:t>Testing &amp; Researc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90"/>
                </a:solidFill>
                <a:effectLst/>
                <a:latin typeface="Arial Narrow"/>
                <a:ea typeface="ＭＳ Ｐゴシック" charset="0"/>
                <a:cs typeface="Arial Narrow"/>
              </a:rPr>
              <a:t>h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7307423" y="3581400"/>
            <a:ext cx="2057400" cy="99060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000090"/>
                </a:solidFill>
                <a:effectLst/>
                <a:latin typeface="Arial Narrow"/>
                <a:ea typeface="ＭＳ Ｐゴシック" charset="0"/>
                <a:cs typeface="Arial Narrow"/>
              </a:rPr>
              <a:t>CV Applications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7753193" y="2286000"/>
            <a:ext cx="2388870" cy="99060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000090"/>
                </a:solidFill>
                <a:latin typeface="Arial Narrow"/>
                <a:ea typeface="ＭＳ Ｐゴシック" charset="0"/>
                <a:cs typeface="Arial Narrow"/>
              </a:rPr>
              <a:t>Collaboration/Facilitation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000090"/>
              </a:solidFill>
              <a:effectLst/>
              <a:latin typeface="Arial Narrow"/>
              <a:ea typeface="ＭＳ Ｐゴシック" charset="0"/>
              <a:cs typeface="Arial Narrow"/>
            </a:endParaRPr>
          </a:p>
        </p:txBody>
      </p:sp>
      <p:sp>
        <p:nvSpPr>
          <p:cNvPr id="11" name="Notched Right Arrow 4"/>
          <p:cNvSpPr/>
          <p:nvPr/>
        </p:nvSpPr>
        <p:spPr bwMode="auto">
          <a:xfrm rot="5400000">
            <a:off x="5541107" y="3438144"/>
            <a:ext cx="457200" cy="3075432"/>
          </a:xfrm>
          <a:prstGeom prst="notchedRightArrow">
            <a:avLst>
              <a:gd name="adj1" fmla="val 50000"/>
              <a:gd name="adj2" fmla="val 76205"/>
            </a:avLst>
          </a:prstGeom>
          <a:solidFill>
            <a:srgbClr val="00B0F0"/>
          </a:solidFill>
          <a:ln w="190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7523" y="5105400"/>
            <a:ext cx="5852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Redefining Mobility</a:t>
            </a:r>
          </a:p>
        </p:txBody>
      </p:sp>
      <p:cxnSp>
        <p:nvCxnSpPr>
          <p:cNvPr id="13" name="Straight Arrow Connector 12"/>
          <p:cNvCxnSpPr>
            <a:stCxn id="4" idx="1"/>
            <a:endCxn id="6" idx="3"/>
          </p:cNvCxnSpPr>
          <p:nvPr/>
        </p:nvCxnSpPr>
        <p:spPr bwMode="auto">
          <a:xfrm flipH="1" flipV="1">
            <a:off x="3573623" y="2743200"/>
            <a:ext cx="533400" cy="714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7DC5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>
            <a:stCxn id="4" idx="2"/>
            <a:endCxn id="7" idx="0"/>
          </p:cNvCxnSpPr>
          <p:nvPr/>
        </p:nvCxnSpPr>
        <p:spPr bwMode="auto">
          <a:xfrm flipH="1">
            <a:off x="3192623" y="3199339"/>
            <a:ext cx="2514600" cy="3820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7DC5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>
            <a:stCxn id="4" idx="2"/>
            <a:endCxn id="8" idx="0"/>
          </p:cNvCxnSpPr>
          <p:nvPr/>
        </p:nvCxnSpPr>
        <p:spPr bwMode="auto">
          <a:xfrm>
            <a:off x="5707223" y="3199339"/>
            <a:ext cx="0" cy="3820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7DC5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>
            <a:stCxn id="4" idx="2"/>
            <a:endCxn id="9" idx="0"/>
          </p:cNvCxnSpPr>
          <p:nvPr/>
        </p:nvCxnSpPr>
        <p:spPr bwMode="auto">
          <a:xfrm>
            <a:off x="5707223" y="3199339"/>
            <a:ext cx="2628900" cy="3820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7DC5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>
            <a:stCxn id="4" idx="3"/>
            <a:endCxn id="10" idx="1"/>
          </p:cNvCxnSpPr>
          <p:nvPr/>
        </p:nvCxnSpPr>
        <p:spPr bwMode="auto">
          <a:xfrm flipV="1">
            <a:off x="7307423" y="2781300"/>
            <a:ext cx="445770" cy="333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7DC5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8" name="Picture 17" descr="GoMentumStation_Log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4823" y="5916176"/>
            <a:ext cx="2514600" cy="639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3238" y="6032927"/>
            <a:ext cx="811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5FBA55"/>
                </a:solidFill>
              </a:rPr>
              <a:t>USDOT Designated Proving Ground Site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79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76"/>
          <p:cNvGrpSpPr>
            <a:grpSpLocks/>
          </p:cNvGrpSpPr>
          <p:nvPr/>
        </p:nvGrpSpPr>
        <p:grpSpPr bwMode="auto">
          <a:xfrm>
            <a:off x="1932848" y="1393825"/>
            <a:ext cx="7239000" cy="4310063"/>
            <a:chOff x="838198" y="1447800"/>
            <a:chExt cx="7239000" cy="4310514"/>
          </a:xfrm>
        </p:grpSpPr>
        <p:sp>
          <p:nvSpPr>
            <p:cNvPr id="71" name="Oval 70"/>
            <p:cNvSpPr/>
            <p:nvPr/>
          </p:nvSpPr>
          <p:spPr>
            <a:xfrm>
              <a:off x="838198" y="1447800"/>
              <a:ext cx="7239000" cy="4310514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1562098" y="1927275"/>
              <a:ext cx="5791200" cy="3351564"/>
            </a:xfrm>
            <a:prstGeom prst="ellipse">
              <a:avLst/>
            </a:prstGeom>
            <a:solidFill>
              <a:srgbClr val="EEEE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2514598" y="2457556"/>
              <a:ext cx="3886200" cy="2291003"/>
            </a:xfrm>
            <a:prstGeom prst="ellipse">
              <a:avLst/>
            </a:prstGeom>
            <a:solidFill>
              <a:srgbClr val="E8E8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LT Std 55 Roman"/>
                  <a:ea typeface="+mn-ea"/>
                  <a:cs typeface="+mn-cs"/>
                </a:rPr>
                <a:t>ok</a:t>
              </a:r>
            </a:p>
          </p:txBody>
        </p:sp>
        <p:sp>
          <p:nvSpPr>
            <p:cNvPr id="74" name="Oval 73"/>
            <p:cNvSpPr/>
            <p:nvPr/>
          </p:nvSpPr>
          <p:spPr>
            <a:xfrm>
              <a:off x="3414711" y="3057693"/>
              <a:ext cx="2085975" cy="1090727"/>
            </a:xfrm>
            <a:prstGeom prst="ellipse">
              <a:avLst/>
            </a:prstGeom>
            <a:solidFill>
              <a:srgbClr val="E0E0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endParaRPr>
            </a:p>
          </p:txBody>
        </p:sp>
      </p:grpSp>
      <p:cxnSp>
        <p:nvCxnSpPr>
          <p:cNvPr id="75" name="Straight Arrow Connector 74"/>
          <p:cNvCxnSpPr>
            <a:stCxn id="71" idx="0"/>
          </p:cNvCxnSpPr>
          <p:nvPr/>
        </p:nvCxnSpPr>
        <p:spPr>
          <a:xfrm>
            <a:off x="5552348" y="1393825"/>
            <a:ext cx="22225" cy="4511675"/>
          </a:xfrm>
          <a:prstGeom prst="straightConnector1">
            <a:avLst/>
          </a:prstGeom>
          <a:noFill/>
          <a:ln w="25400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76" name="Straight Arrow Connector 75"/>
          <p:cNvCxnSpPr/>
          <p:nvPr/>
        </p:nvCxnSpPr>
        <p:spPr>
          <a:xfrm>
            <a:off x="1388336" y="3598863"/>
            <a:ext cx="8610600" cy="0"/>
          </a:xfrm>
          <a:prstGeom prst="straightConnector1">
            <a:avLst/>
          </a:prstGeom>
          <a:noFill/>
          <a:ln w="25400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77" name="Oval 76"/>
          <p:cNvSpPr/>
          <p:nvPr/>
        </p:nvSpPr>
        <p:spPr>
          <a:xfrm>
            <a:off x="5739673" y="2565400"/>
            <a:ext cx="685800" cy="64611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Privacy</a:t>
            </a:r>
          </a:p>
        </p:txBody>
      </p:sp>
      <p:sp>
        <p:nvSpPr>
          <p:cNvPr id="78" name="Oval 77"/>
          <p:cNvSpPr/>
          <p:nvPr/>
        </p:nvSpPr>
        <p:spPr>
          <a:xfrm>
            <a:off x="6349273" y="2754313"/>
            <a:ext cx="628650" cy="6223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Safety</a:t>
            </a:r>
          </a:p>
        </p:txBody>
      </p:sp>
      <p:sp>
        <p:nvSpPr>
          <p:cNvPr id="79" name="Oval 78"/>
          <p:cNvSpPr/>
          <p:nvPr/>
        </p:nvSpPr>
        <p:spPr>
          <a:xfrm>
            <a:off x="6044473" y="1992313"/>
            <a:ext cx="762000" cy="74136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Liability</a:t>
            </a:r>
          </a:p>
        </p:txBody>
      </p:sp>
      <p:sp>
        <p:nvSpPr>
          <p:cNvPr id="80" name="Oval 79"/>
          <p:cNvSpPr/>
          <p:nvPr/>
        </p:nvSpPr>
        <p:spPr>
          <a:xfrm>
            <a:off x="5625373" y="1627188"/>
            <a:ext cx="952500" cy="669925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Standards</a:t>
            </a:r>
          </a:p>
        </p:txBody>
      </p:sp>
      <p:sp>
        <p:nvSpPr>
          <p:cNvPr id="81" name="Oval 80"/>
          <p:cNvSpPr/>
          <p:nvPr/>
        </p:nvSpPr>
        <p:spPr>
          <a:xfrm>
            <a:off x="6501673" y="2297113"/>
            <a:ext cx="1209675" cy="7620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Certification</a:t>
            </a:r>
          </a:p>
        </p:txBody>
      </p:sp>
      <p:sp>
        <p:nvSpPr>
          <p:cNvPr id="82" name="Oval 81"/>
          <p:cNvSpPr/>
          <p:nvPr/>
        </p:nvSpPr>
        <p:spPr>
          <a:xfrm>
            <a:off x="7035073" y="2938463"/>
            <a:ext cx="933450" cy="6096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Licensing</a:t>
            </a:r>
          </a:p>
        </p:txBody>
      </p:sp>
      <p:sp>
        <p:nvSpPr>
          <p:cNvPr id="83" name="Oval 82"/>
          <p:cNvSpPr/>
          <p:nvPr/>
        </p:nvSpPr>
        <p:spPr>
          <a:xfrm>
            <a:off x="7339873" y="1992313"/>
            <a:ext cx="628650" cy="6223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Older Driver</a:t>
            </a:r>
          </a:p>
        </p:txBody>
      </p:sp>
      <p:sp>
        <p:nvSpPr>
          <p:cNvPr id="84" name="Oval 83"/>
          <p:cNvSpPr/>
          <p:nvPr/>
        </p:nvSpPr>
        <p:spPr>
          <a:xfrm>
            <a:off x="7492273" y="2525713"/>
            <a:ext cx="628650" cy="6223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Equity</a:t>
            </a:r>
          </a:p>
        </p:txBody>
      </p:sp>
      <p:sp>
        <p:nvSpPr>
          <p:cNvPr id="85" name="Oval 84"/>
          <p:cNvSpPr/>
          <p:nvPr/>
        </p:nvSpPr>
        <p:spPr>
          <a:xfrm>
            <a:off x="7968523" y="2770188"/>
            <a:ext cx="1047750" cy="746125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Bandwidth Deficit</a:t>
            </a:r>
          </a:p>
        </p:txBody>
      </p:sp>
      <p:sp>
        <p:nvSpPr>
          <p:cNvPr id="86" name="Oval 85"/>
          <p:cNvSpPr/>
          <p:nvPr/>
        </p:nvSpPr>
        <p:spPr>
          <a:xfrm>
            <a:off x="6577873" y="1611313"/>
            <a:ext cx="838200" cy="6731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Inst. &amp;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Societal</a:t>
            </a:r>
          </a:p>
        </p:txBody>
      </p:sp>
      <p:sp>
        <p:nvSpPr>
          <p:cNvPr id="87" name="Oval 86"/>
          <p:cNvSpPr/>
          <p:nvPr/>
        </p:nvSpPr>
        <p:spPr>
          <a:xfrm>
            <a:off x="4836386" y="2355850"/>
            <a:ext cx="628650" cy="620713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DMV</a:t>
            </a:r>
          </a:p>
        </p:txBody>
      </p:sp>
      <p:sp>
        <p:nvSpPr>
          <p:cNvPr id="88" name="Oval 87"/>
          <p:cNvSpPr/>
          <p:nvPr/>
        </p:nvSpPr>
        <p:spPr>
          <a:xfrm>
            <a:off x="4379186" y="2671763"/>
            <a:ext cx="628650" cy="6223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FCC</a:t>
            </a:r>
          </a:p>
        </p:txBody>
      </p:sp>
      <p:sp>
        <p:nvSpPr>
          <p:cNvPr id="89" name="Oval 88"/>
          <p:cNvSpPr/>
          <p:nvPr/>
        </p:nvSpPr>
        <p:spPr>
          <a:xfrm>
            <a:off x="4664936" y="1833563"/>
            <a:ext cx="628650" cy="620712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State DOTs</a:t>
            </a:r>
          </a:p>
        </p:txBody>
      </p:sp>
      <p:sp>
        <p:nvSpPr>
          <p:cNvPr id="90" name="Oval 89"/>
          <p:cNvSpPr/>
          <p:nvPr/>
        </p:nvSpPr>
        <p:spPr>
          <a:xfrm>
            <a:off x="4160111" y="2185988"/>
            <a:ext cx="628650" cy="6223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USDOT</a:t>
            </a:r>
          </a:p>
        </p:txBody>
      </p:sp>
      <p:sp>
        <p:nvSpPr>
          <p:cNvPr id="91" name="Oval 90"/>
          <p:cNvSpPr/>
          <p:nvPr/>
        </p:nvSpPr>
        <p:spPr>
          <a:xfrm>
            <a:off x="3845786" y="2763838"/>
            <a:ext cx="628650" cy="6223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NHTSA</a:t>
            </a:r>
          </a:p>
        </p:txBody>
      </p:sp>
      <p:sp>
        <p:nvSpPr>
          <p:cNvPr id="92" name="Oval 91"/>
          <p:cNvSpPr/>
          <p:nvPr/>
        </p:nvSpPr>
        <p:spPr>
          <a:xfrm>
            <a:off x="3712436" y="1620838"/>
            <a:ext cx="895350" cy="74612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Insurance Carriers</a:t>
            </a:r>
          </a:p>
        </p:txBody>
      </p:sp>
      <p:sp>
        <p:nvSpPr>
          <p:cNvPr id="93" name="Oval 92"/>
          <p:cNvSpPr/>
          <p:nvPr/>
        </p:nvSpPr>
        <p:spPr>
          <a:xfrm>
            <a:off x="3521936" y="2278063"/>
            <a:ext cx="628650" cy="6223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MPOs</a:t>
            </a:r>
          </a:p>
        </p:txBody>
      </p:sp>
      <p:sp>
        <p:nvSpPr>
          <p:cNvPr id="94" name="Oval 93"/>
          <p:cNvSpPr/>
          <p:nvPr/>
        </p:nvSpPr>
        <p:spPr>
          <a:xfrm>
            <a:off x="2607536" y="2963863"/>
            <a:ext cx="628650" cy="6223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Media</a:t>
            </a:r>
          </a:p>
        </p:txBody>
      </p:sp>
      <p:sp>
        <p:nvSpPr>
          <p:cNvPr id="95" name="Oval 94"/>
          <p:cNvSpPr/>
          <p:nvPr/>
        </p:nvSpPr>
        <p:spPr>
          <a:xfrm>
            <a:off x="2759936" y="2355850"/>
            <a:ext cx="628650" cy="620713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Fleet Mgmt.</a:t>
            </a:r>
          </a:p>
        </p:txBody>
      </p:sp>
      <p:sp>
        <p:nvSpPr>
          <p:cNvPr id="96" name="Oval 95"/>
          <p:cNvSpPr/>
          <p:nvPr/>
        </p:nvSpPr>
        <p:spPr>
          <a:xfrm>
            <a:off x="3083786" y="1897063"/>
            <a:ext cx="628650" cy="6223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AMs/ OEMS</a:t>
            </a:r>
          </a:p>
        </p:txBody>
      </p:sp>
      <p:sp>
        <p:nvSpPr>
          <p:cNvPr id="97" name="Oval 96"/>
          <p:cNvSpPr/>
          <p:nvPr/>
        </p:nvSpPr>
        <p:spPr>
          <a:xfrm>
            <a:off x="3159986" y="2811463"/>
            <a:ext cx="752475" cy="698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Tech  Leaders</a:t>
            </a:r>
          </a:p>
        </p:txBody>
      </p:sp>
      <p:sp>
        <p:nvSpPr>
          <p:cNvPr id="98" name="Oval 97"/>
          <p:cNvSpPr/>
          <p:nvPr/>
        </p:nvSpPr>
        <p:spPr>
          <a:xfrm>
            <a:off x="5620611" y="3886200"/>
            <a:ext cx="792162" cy="730250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Sensors</a:t>
            </a:r>
          </a:p>
        </p:txBody>
      </p:sp>
      <p:sp>
        <p:nvSpPr>
          <p:cNvPr id="99" name="Oval 98"/>
          <p:cNvSpPr/>
          <p:nvPr/>
        </p:nvSpPr>
        <p:spPr>
          <a:xfrm>
            <a:off x="6230211" y="3690938"/>
            <a:ext cx="628650" cy="620712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DSRC</a:t>
            </a:r>
          </a:p>
        </p:txBody>
      </p:sp>
      <p:sp>
        <p:nvSpPr>
          <p:cNvPr id="100" name="Oval 99"/>
          <p:cNvSpPr/>
          <p:nvPr/>
        </p:nvSpPr>
        <p:spPr>
          <a:xfrm>
            <a:off x="6611211" y="3917950"/>
            <a:ext cx="628650" cy="622300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5G &amp; WIFI</a:t>
            </a:r>
          </a:p>
        </p:txBody>
      </p:sp>
      <p:sp>
        <p:nvSpPr>
          <p:cNvPr id="101" name="Oval 100"/>
          <p:cNvSpPr/>
          <p:nvPr/>
        </p:nvSpPr>
        <p:spPr>
          <a:xfrm>
            <a:off x="7068411" y="3589338"/>
            <a:ext cx="781050" cy="569912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Wireless Comm</a:t>
            </a:r>
          </a:p>
        </p:txBody>
      </p:sp>
      <p:sp>
        <p:nvSpPr>
          <p:cNvPr id="102" name="Oval 101"/>
          <p:cNvSpPr/>
          <p:nvPr/>
        </p:nvSpPr>
        <p:spPr>
          <a:xfrm>
            <a:off x="8039961" y="3917950"/>
            <a:ext cx="628650" cy="622300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Solar</a:t>
            </a:r>
          </a:p>
        </p:txBody>
      </p:sp>
      <p:sp>
        <p:nvSpPr>
          <p:cNvPr id="103" name="Oval 102"/>
          <p:cNvSpPr/>
          <p:nvPr/>
        </p:nvSpPr>
        <p:spPr>
          <a:xfrm>
            <a:off x="5506311" y="4370388"/>
            <a:ext cx="552450" cy="538162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GPS</a:t>
            </a:r>
          </a:p>
        </p:txBody>
      </p:sp>
      <p:sp>
        <p:nvSpPr>
          <p:cNvPr id="104" name="Oval 103"/>
          <p:cNvSpPr/>
          <p:nvPr/>
        </p:nvSpPr>
        <p:spPr>
          <a:xfrm>
            <a:off x="5963511" y="4311650"/>
            <a:ext cx="1028700" cy="615950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Telematics</a:t>
            </a:r>
          </a:p>
        </p:txBody>
      </p:sp>
      <p:sp>
        <p:nvSpPr>
          <p:cNvPr id="105" name="Oval 104"/>
          <p:cNvSpPr/>
          <p:nvPr/>
        </p:nvSpPr>
        <p:spPr>
          <a:xfrm>
            <a:off x="6925536" y="4271963"/>
            <a:ext cx="828675" cy="801687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Analytics</a:t>
            </a:r>
          </a:p>
        </p:txBody>
      </p:sp>
      <p:sp>
        <p:nvSpPr>
          <p:cNvPr id="106" name="Oval 105"/>
          <p:cNvSpPr/>
          <p:nvPr/>
        </p:nvSpPr>
        <p:spPr>
          <a:xfrm>
            <a:off x="7401786" y="4022725"/>
            <a:ext cx="628650" cy="622300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Fuel Cells</a:t>
            </a:r>
          </a:p>
        </p:txBody>
      </p:sp>
      <p:sp>
        <p:nvSpPr>
          <p:cNvPr id="107" name="Oval 106"/>
          <p:cNvSpPr/>
          <p:nvPr/>
        </p:nvSpPr>
        <p:spPr>
          <a:xfrm>
            <a:off x="7906611" y="4375150"/>
            <a:ext cx="628650" cy="622300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Internet of Things</a:t>
            </a:r>
          </a:p>
        </p:txBody>
      </p:sp>
      <p:sp>
        <p:nvSpPr>
          <p:cNvPr id="108" name="Oval 107"/>
          <p:cNvSpPr/>
          <p:nvPr/>
        </p:nvSpPr>
        <p:spPr>
          <a:xfrm>
            <a:off x="8440011" y="3529013"/>
            <a:ext cx="685800" cy="630237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3D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Mapping</a:t>
            </a:r>
          </a:p>
        </p:txBody>
      </p:sp>
      <p:sp>
        <p:nvSpPr>
          <p:cNvPr id="109" name="Oval 108"/>
          <p:cNvSpPr/>
          <p:nvPr/>
        </p:nvSpPr>
        <p:spPr>
          <a:xfrm>
            <a:off x="5563461" y="5060950"/>
            <a:ext cx="628650" cy="622300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Radar</a:t>
            </a:r>
          </a:p>
        </p:txBody>
      </p:sp>
      <p:sp>
        <p:nvSpPr>
          <p:cNvPr id="110" name="Oval 109"/>
          <p:cNvSpPr/>
          <p:nvPr/>
        </p:nvSpPr>
        <p:spPr>
          <a:xfrm>
            <a:off x="5925411" y="4768850"/>
            <a:ext cx="533400" cy="539750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Lidar</a:t>
            </a:r>
          </a:p>
        </p:txBody>
      </p:sp>
      <p:sp>
        <p:nvSpPr>
          <p:cNvPr id="111" name="Oval 110"/>
          <p:cNvSpPr/>
          <p:nvPr/>
        </p:nvSpPr>
        <p:spPr>
          <a:xfrm>
            <a:off x="6387373" y="4960938"/>
            <a:ext cx="628650" cy="622300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Big Data</a:t>
            </a:r>
          </a:p>
        </p:txBody>
      </p:sp>
      <p:sp>
        <p:nvSpPr>
          <p:cNvPr id="112" name="Oval 111"/>
          <p:cNvSpPr/>
          <p:nvPr/>
        </p:nvSpPr>
        <p:spPr>
          <a:xfrm>
            <a:off x="7525611" y="4678363"/>
            <a:ext cx="533400" cy="544512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Cloud</a:t>
            </a:r>
          </a:p>
        </p:txBody>
      </p:sp>
      <p:sp>
        <p:nvSpPr>
          <p:cNvPr id="113" name="Oval 112"/>
          <p:cNvSpPr/>
          <p:nvPr/>
        </p:nvSpPr>
        <p:spPr>
          <a:xfrm>
            <a:off x="4910998" y="4027488"/>
            <a:ext cx="628650" cy="620712"/>
          </a:xfrm>
          <a:prstGeom prst="ellipse">
            <a:avLst/>
          </a:prstGeom>
          <a:solidFill>
            <a:srgbClr val="66CB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LTA</a:t>
            </a:r>
          </a:p>
        </p:txBody>
      </p:sp>
      <p:sp>
        <p:nvSpPr>
          <p:cNvPr id="114" name="Oval 113"/>
          <p:cNvSpPr/>
          <p:nvPr/>
        </p:nvSpPr>
        <p:spPr>
          <a:xfrm>
            <a:off x="4310923" y="3854450"/>
            <a:ext cx="628650" cy="622300"/>
          </a:xfrm>
          <a:prstGeom prst="ellipse">
            <a:avLst/>
          </a:prstGeom>
          <a:solidFill>
            <a:srgbClr val="66CB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EEBL</a:t>
            </a:r>
          </a:p>
        </p:txBody>
      </p:sp>
      <p:sp>
        <p:nvSpPr>
          <p:cNvPr id="115" name="Oval 114"/>
          <p:cNvSpPr/>
          <p:nvPr/>
        </p:nvSpPr>
        <p:spPr>
          <a:xfrm>
            <a:off x="4844323" y="4616450"/>
            <a:ext cx="628650" cy="620713"/>
          </a:xfrm>
          <a:prstGeom prst="ellipse">
            <a:avLst/>
          </a:prstGeom>
          <a:solidFill>
            <a:srgbClr val="66CB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I-SIG</a:t>
            </a:r>
          </a:p>
        </p:txBody>
      </p:sp>
      <p:sp>
        <p:nvSpPr>
          <p:cNvPr id="116" name="Oval 115"/>
          <p:cNvSpPr/>
          <p:nvPr/>
        </p:nvSpPr>
        <p:spPr>
          <a:xfrm>
            <a:off x="3758473" y="3625850"/>
            <a:ext cx="628650" cy="622300"/>
          </a:xfrm>
          <a:prstGeom prst="ellipse">
            <a:avLst/>
          </a:prstGeom>
          <a:solidFill>
            <a:srgbClr val="66CB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FCW</a:t>
            </a:r>
          </a:p>
        </p:txBody>
      </p:sp>
      <p:sp>
        <p:nvSpPr>
          <p:cNvPr id="117" name="Oval 116"/>
          <p:cNvSpPr/>
          <p:nvPr/>
        </p:nvSpPr>
        <p:spPr>
          <a:xfrm>
            <a:off x="4387123" y="4311650"/>
            <a:ext cx="609600" cy="609600"/>
          </a:xfrm>
          <a:prstGeom prst="ellipse">
            <a:avLst/>
          </a:prstGeom>
          <a:solidFill>
            <a:srgbClr val="66CB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VDT</a:t>
            </a:r>
          </a:p>
        </p:txBody>
      </p:sp>
      <p:sp>
        <p:nvSpPr>
          <p:cNvPr id="118" name="Oval 117"/>
          <p:cNvSpPr/>
          <p:nvPr/>
        </p:nvSpPr>
        <p:spPr>
          <a:xfrm>
            <a:off x="4444273" y="4921250"/>
            <a:ext cx="628650" cy="622300"/>
          </a:xfrm>
          <a:prstGeom prst="ellipse">
            <a:avLst/>
          </a:prstGeom>
          <a:solidFill>
            <a:srgbClr val="66CB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PRE EMPT</a:t>
            </a:r>
          </a:p>
        </p:txBody>
      </p:sp>
      <p:sp>
        <p:nvSpPr>
          <p:cNvPr id="119" name="Oval 118"/>
          <p:cNvSpPr/>
          <p:nvPr/>
        </p:nvSpPr>
        <p:spPr>
          <a:xfrm>
            <a:off x="3853723" y="4159250"/>
            <a:ext cx="628650" cy="622300"/>
          </a:xfrm>
          <a:prstGeom prst="ellipse">
            <a:avLst/>
          </a:prstGeom>
          <a:solidFill>
            <a:srgbClr val="66CB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DNPW</a:t>
            </a:r>
          </a:p>
        </p:txBody>
      </p:sp>
      <p:sp>
        <p:nvSpPr>
          <p:cNvPr id="120" name="Oval 119"/>
          <p:cNvSpPr/>
          <p:nvPr/>
        </p:nvSpPr>
        <p:spPr>
          <a:xfrm>
            <a:off x="3301273" y="4197350"/>
            <a:ext cx="628650" cy="620713"/>
          </a:xfrm>
          <a:prstGeom prst="ellipse">
            <a:avLst/>
          </a:prstGeom>
          <a:solidFill>
            <a:srgbClr val="66CB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BSW/ LCW</a:t>
            </a:r>
          </a:p>
        </p:txBody>
      </p:sp>
      <p:sp>
        <p:nvSpPr>
          <p:cNvPr id="121" name="Oval 120"/>
          <p:cNvSpPr/>
          <p:nvPr/>
        </p:nvSpPr>
        <p:spPr>
          <a:xfrm>
            <a:off x="3225073" y="3702050"/>
            <a:ext cx="628650" cy="622300"/>
          </a:xfrm>
          <a:prstGeom prst="ellipse">
            <a:avLst/>
          </a:prstGeom>
          <a:solidFill>
            <a:srgbClr val="66CB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IMA</a:t>
            </a:r>
          </a:p>
        </p:txBody>
      </p:sp>
      <p:sp>
        <p:nvSpPr>
          <p:cNvPr id="122" name="Oval 121"/>
          <p:cNvSpPr/>
          <p:nvPr/>
        </p:nvSpPr>
        <p:spPr>
          <a:xfrm>
            <a:off x="2691673" y="3625850"/>
            <a:ext cx="628650" cy="622300"/>
          </a:xfrm>
          <a:prstGeom prst="ellipse">
            <a:avLst/>
          </a:prstGeom>
          <a:solidFill>
            <a:srgbClr val="66CC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D-RIDE</a:t>
            </a:r>
          </a:p>
        </p:txBody>
      </p:sp>
      <p:sp>
        <p:nvSpPr>
          <p:cNvPr id="123" name="Oval 122"/>
          <p:cNvSpPr/>
          <p:nvPr/>
        </p:nvSpPr>
        <p:spPr>
          <a:xfrm>
            <a:off x="2767873" y="4083050"/>
            <a:ext cx="628650" cy="622300"/>
          </a:xfrm>
          <a:prstGeom prst="ellipse">
            <a:avLst/>
          </a:prstGeom>
          <a:solidFill>
            <a:srgbClr val="66CB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CACC</a:t>
            </a:r>
          </a:p>
        </p:txBody>
      </p:sp>
      <p:sp>
        <p:nvSpPr>
          <p:cNvPr id="124" name="Oval 123"/>
          <p:cNvSpPr/>
          <p:nvPr/>
        </p:nvSpPr>
        <p:spPr>
          <a:xfrm>
            <a:off x="3987073" y="4616450"/>
            <a:ext cx="628650" cy="622300"/>
          </a:xfrm>
          <a:prstGeom prst="ellipse">
            <a:avLst/>
          </a:prstGeom>
          <a:solidFill>
            <a:srgbClr val="66CB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SPD HARM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223236" y="1572419"/>
            <a:ext cx="2078037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dirty="0">
                <a:solidFill>
                  <a:prstClr val="black"/>
                </a:solidFill>
                <a:latin typeface="Avenir LT Std 55 Roman"/>
              </a:rPr>
              <a:t>Influencers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8535261" y="1422401"/>
            <a:ext cx="178542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dirty="0">
                <a:solidFill>
                  <a:prstClr val="black"/>
                </a:solidFill>
                <a:latin typeface="Avenir LT Std 55 Roman"/>
              </a:rPr>
              <a:t>Challenges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1177198" y="5364163"/>
            <a:ext cx="249555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2800" b="1" dirty="0">
                <a:solidFill>
                  <a:prstClr val="black"/>
                </a:solidFill>
                <a:latin typeface="Avenir LT Std 55 Roman"/>
              </a:rPr>
              <a:t>Applications</a:t>
            </a:r>
          </a:p>
        </p:txBody>
      </p:sp>
      <p:sp>
        <p:nvSpPr>
          <p:cNvPr id="128" name="Oval 127"/>
          <p:cNvSpPr/>
          <p:nvPr/>
        </p:nvSpPr>
        <p:spPr>
          <a:xfrm>
            <a:off x="2920273" y="4540250"/>
            <a:ext cx="628650" cy="622300"/>
          </a:xfrm>
          <a:prstGeom prst="ellipse">
            <a:avLst/>
          </a:prstGeom>
          <a:solidFill>
            <a:srgbClr val="66CB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T-DISP</a:t>
            </a:r>
          </a:p>
        </p:txBody>
      </p:sp>
      <p:sp>
        <p:nvSpPr>
          <p:cNvPr id="129" name="Oval 128"/>
          <p:cNvSpPr/>
          <p:nvPr/>
        </p:nvSpPr>
        <p:spPr>
          <a:xfrm>
            <a:off x="3453673" y="4679950"/>
            <a:ext cx="628650" cy="622300"/>
          </a:xfrm>
          <a:prstGeom prst="ellipse">
            <a:avLst/>
          </a:prstGeom>
          <a:solidFill>
            <a:srgbClr val="66CB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Q- WARN</a:t>
            </a:r>
          </a:p>
        </p:txBody>
      </p:sp>
      <p:sp>
        <p:nvSpPr>
          <p:cNvPr id="130" name="Oval 129"/>
          <p:cNvSpPr/>
          <p:nvPr/>
        </p:nvSpPr>
        <p:spPr>
          <a:xfrm>
            <a:off x="2234473" y="3917950"/>
            <a:ext cx="628650" cy="622300"/>
          </a:xfrm>
          <a:prstGeom prst="ellipse">
            <a:avLst/>
          </a:prstGeom>
          <a:solidFill>
            <a:srgbClr val="66CC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EVAC</a:t>
            </a:r>
          </a:p>
        </p:txBody>
      </p:sp>
      <p:sp>
        <p:nvSpPr>
          <p:cNvPr id="131" name="Oval 130"/>
          <p:cNvSpPr/>
          <p:nvPr/>
        </p:nvSpPr>
        <p:spPr>
          <a:xfrm>
            <a:off x="6906486" y="4849813"/>
            <a:ext cx="552450" cy="546100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Apps</a:t>
            </a:r>
          </a:p>
        </p:txBody>
      </p:sp>
      <p:sp>
        <p:nvSpPr>
          <p:cNvPr id="132" name="Oval 131"/>
          <p:cNvSpPr/>
          <p:nvPr/>
        </p:nvSpPr>
        <p:spPr>
          <a:xfrm>
            <a:off x="7773261" y="3532188"/>
            <a:ext cx="762000" cy="536575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rPr>
              <a:t>Mobility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8003448" y="5370513"/>
            <a:ext cx="221456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dirty="0">
                <a:solidFill>
                  <a:prstClr val="black"/>
                </a:solidFill>
                <a:latin typeface="Avenir LT Std 55 Roman"/>
              </a:rPr>
              <a:t>Technology</a:t>
            </a:r>
          </a:p>
        </p:txBody>
      </p:sp>
      <p:sp>
        <p:nvSpPr>
          <p:cNvPr id="134" name="TextBox 1"/>
          <p:cNvSpPr txBox="1">
            <a:spLocks noChangeArrowheads="1"/>
          </p:cNvSpPr>
          <p:nvPr/>
        </p:nvSpPr>
        <p:spPr bwMode="auto">
          <a:xfrm>
            <a:off x="1186438" y="171735"/>
            <a:ext cx="8845102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3200">
                <a:solidFill>
                  <a:srgbClr val="8B8376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8B8376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8B8376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8B8376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8B8376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8B8376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8B8376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8B8376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8B8376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pPr marR="0" lvl="0" indent="0" algn="ctr" defTabSz="457200" eaLnBrk="1" fontAlgn="auto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800" b="1" dirty="0">
                <a:solidFill>
                  <a:srgbClr val="002060"/>
                </a:solidFill>
                <a:latin typeface="Avenir Book"/>
                <a:ea typeface="Avenir Book" charset="0"/>
                <a:cs typeface="Arial"/>
              </a:rPr>
              <a:t>GoMentum Station Macro Environment</a:t>
            </a:r>
          </a:p>
        </p:txBody>
      </p:sp>
      <p:pic>
        <p:nvPicPr>
          <p:cNvPr id="135" name="Picture 13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6273" y="6008688"/>
            <a:ext cx="2688438" cy="68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1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4152" y="393800"/>
            <a:ext cx="3931411" cy="1854878"/>
          </a:xfrm>
        </p:spPr>
        <p:txBody>
          <a:bodyPr/>
          <a:lstStyle/>
          <a:p>
            <a:pPr marL="0" lvl="0" indent="0" algn="ctr">
              <a:lnSpc>
                <a:spcPct val="9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sz="4800" b="1" dirty="0">
                <a:solidFill>
                  <a:srgbClr val="002060"/>
                </a:solidFill>
                <a:latin typeface="Avenir Book"/>
                <a:ea typeface="Avenir Book" charset="0"/>
                <a:cs typeface="Arial"/>
              </a:rPr>
              <a:t>Partners</a:t>
            </a:r>
          </a:p>
          <a:p>
            <a:pPr marL="0" lvl="0" indent="0" algn="ctr">
              <a:lnSpc>
                <a:spcPct val="9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sz="4800" b="1" dirty="0">
                <a:solidFill>
                  <a:srgbClr val="002060"/>
                </a:solidFill>
                <a:latin typeface="Avenir Book"/>
                <a:ea typeface="Avenir Book" charset="0"/>
                <a:cs typeface="Arial"/>
              </a:rPr>
              <a:t>Ecosystem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187116" y="122238"/>
            <a:ext cx="3413760" cy="548322"/>
          </a:xfrm>
          <a:prstGeom prst="round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</a:rPr>
              <a:t>OEMs</a:t>
            </a:r>
          </a:p>
        </p:txBody>
      </p:sp>
      <p:sp>
        <p:nvSpPr>
          <p:cNvPr id="5" name="Rounded Rectangle 5"/>
          <p:cNvSpPr/>
          <p:nvPr/>
        </p:nvSpPr>
        <p:spPr>
          <a:xfrm>
            <a:off x="6196458" y="822960"/>
            <a:ext cx="3413760" cy="502920"/>
          </a:xfrm>
          <a:prstGeom prst="round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</a:rPr>
              <a:t>Tier-1 Suppliers</a:t>
            </a:r>
          </a:p>
        </p:txBody>
      </p:sp>
      <p:sp>
        <p:nvSpPr>
          <p:cNvPr id="6" name="Rounded Rectangle 6"/>
          <p:cNvSpPr/>
          <p:nvPr/>
        </p:nvSpPr>
        <p:spPr>
          <a:xfrm>
            <a:off x="6211698" y="4175601"/>
            <a:ext cx="3413760" cy="548799"/>
          </a:xfrm>
          <a:prstGeom prst="round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</a:rPr>
              <a:t>Analytics</a:t>
            </a:r>
          </a:p>
        </p:txBody>
      </p:sp>
      <p:sp>
        <p:nvSpPr>
          <p:cNvPr id="7" name="Rounded Rectangle 7"/>
          <p:cNvSpPr/>
          <p:nvPr/>
        </p:nvSpPr>
        <p:spPr>
          <a:xfrm>
            <a:off x="6257418" y="6172518"/>
            <a:ext cx="3413760" cy="517842"/>
          </a:xfrm>
          <a:prstGeom prst="round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</a:rPr>
              <a:t>Prof. Organizations</a:t>
            </a:r>
          </a:p>
        </p:txBody>
      </p:sp>
      <p:sp>
        <p:nvSpPr>
          <p:cNvPr id="8" name="Rounded Rectangle 8"/>
          <p:cNvSpPr/>
          <p:nvPr/>
        </p:nvSpPr>
        <p:spPr>
          <a:xfrm>
            <a:off x="6257418" y="4831239"/>
            <a:ext cx="3413760" cy="548481"/>
          </a:xfrm>
          <a:prstGeom prst="round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</a:rPr>
              <a:t>Research Inst.</a:t>
            </a:r>
          </a:p>
        </p:txBody>
      </p:sp>
      <p:sp>
        <p:nvSpPr>
          <p:cNvPr id="9" name="Rounded Rectangle 9"/>
          <p:cNvSpPr/>
          <p:nvPr/>
        </p:nvSpPr>
        <p:spPr>
          <a:xfrm>
            <a:off x="6211698" y="2865120"/>
            <a:ext cx="3413760" cy="518160"/>
          </a:xfrm>
          <a:prstGeom prst="round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</a:rPr>
              <a:t>Tech/Comm Firms</a:t>
            </a:r>
          </a:p>
        </p:txBody>
      </p:sp>
      <p:sp>
        <p:nvSpPr>
          <p:cNvPr id="10" name="Rounded Rectangle 10"/>
          <p:cNvSpPr/>
          <p:nvPr/>
        </p:nvSpPr>
        <p:spPr>
          <a:xfrm>
            <a:off x="6211698" y="2164557"/>
            <a:ext cx="3413760" cy="563403"/>
          </a:xfrm>
          <a:prstGeom prst="round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</a:rPr>
              <a:t>Public Agencies</a:t>
            </a:r>
          </a:p>
        </p:txBody>
      </p:sp>
      <p:sp>
        <p:nvSpPr>
          <p:cNvPr id="11" name="Rounded Rectangle 11"/>
          <p:cNvSpPr/>
          <p:nvPr/>
        </p:nvSpPr>
        <p:spPr>
          <a:xfrm>
            <a:off x="6211698" y="3504882"/>
            <a:ext cx="3413760" cy="548799"/>
          </a:xfrm>
          <a:prstGeom prst="round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</a:rPr>
              <a:t>Insurance Carriers</a:t>
            </a:r>
          </a:p>
        </p:txBody>
      </p:sp>
      <p:sp>
        <p:nvSpPr>
          <p:cNvPr id="12" name="Rounded Rectangle 12"/>
          <p:cNvSpPr/>
          <p:nvPr/>
        </p:nvSpPr>
        <p:spPr>
          <a:xfrm>
            <a:off x="6257418" y="5509499"/>
            <a:ext cx="3413760" cy="533241"/>
          </a:xfrm>
          <a:prstGeom prst="round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</a:rPr>
              <a:t>Testbeds/AVPGs</a:t>
            </a:r>
          </a:p>
        </p:txBody>
      </p:sp>
      <p:sp>
        <p:nvSpPr>
          <p:cNvPr id="13" name="Rounded Rectangle 13"/>
          <p:cNvSpPr/>
          <p:nvPr/>
        </p:nvSpPr>
        <p:spPr>
          <a:xfrm>
            <a:off x="6211698" y="1463358"/>
            <a:ext cx="3413760" cy="578802"/>
          </a:xfrm>
          <a:prstGeom prst="round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</a:rPr>
              <a:t>REVs</a:t>
            </a:r>
          </a:p>
        </p:txBody>
      </p:sp>
      <p:pic>
        <p:nvPicPr>
          <p:cNvPr id="14" name="Picture 13" descr="GoMentumStation_Log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460" y="2865120"/>
            <a:ext cx="3820824" cy="972408"/>
          </a:xfrm>
          <a:prstGeom prst="rect">
            <a:avLst/>
          </a:prstGeom>
        </p:spPr>
      </p:pic>
      <p:cxnSp>
        <p:nvCxnSpPr>
          <p:cNvPr id="15" name="Straight Connector 14"/>
          <p:cNvCxnSpPr>
            <a:stCxn id="14" idx="3"/>
            <a:endCxn id="9" idx="1"/>
          </p:cNvCxnSpPr>
          <p:nvPr/>
        </p:nvCxnSpPr>
        <p:spPr>
          <a:xfrm flipV="1">
            <a:off x="5041284" y="3124200"/>
            <a:ext cx="1170414" cy="227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4" idx="3"/>
            <a:endCxn id="10" idx="1"/>
          </p:cNvCxnSpPr>
          <p:nvPr/>
        </p:nvCxnSpPr>
        <p:spPr>
          <a:xfrm flipV="1">
            <a:off x="5041284" y="2446259"/>
            <a:ext cx="1170414" cy="905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4" idx="3"/>
            <a:endCxn id="11" idx="1"/>
          </p:cNvCxnSpPr>
          <p:nvPr/>
        </p:nvCxnSpPr>
        <p:spPr>
          <a:xfrm>
            <a:off x="5041284" y="3351324"/>
            <a:ext cx="1170414" cy="4279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4" idx="3"/>
            <a:endCxn id="6" idx="1"/>
          </p:cNvCxnSpPr>
          <p:nvPr/>
        </p:nvCxnSpPr>
        <p:spPr>
          <a:xfrm>
            <a:off x="5041284" y="3351324"/>
            <a:ext cx="1170414" cy="10986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4" idx="3"/>
            <a:endCxn id="8" idx="1"/>
          </p:cNvCxnSpPr>
          <p:nvPr/>
        </p:nvCxnSpPr>
        <p:spPr>
          <a:xfrm>
            <a:off x="5041284" y="3351324"/>
            <a:ext cx="1216134" cy="1754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4" idx="3"/>
            <a:endCxn id="12" idx="1"/>
          </p:cNvCxnSpPr>
          <p:nvPr/>
        </p:nvCxnSpPr>
        <p:spPr>
          <a:xfrm>
            <a:off x="5041284" y="3351324"/>
            <a:ext cx="1216134" cy="24247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4" idx="3"/>
            <a:endCxn id="7" idx="1"/>
          </p:cNvCxnSpPr>
          <p:nvPr/>
        </p:nvCxnSpPr>
        <p:spPr>
          <a:xfrm>
            <a:off x="5041284" y="3351324"/>
            <a:ext cx="1216134" cy="30801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4" idx="3"/>
            <a:endCxn id="4" idx="1"/>
          </p:cNvCxnSpPr>
          <p:nvPr/>
        </p:nvCxnSpPr>
        <p:spPr>
          <a:xfrm flipV="1">
            <a:off x="5041284" y="396399"/>
            <a:ext cx="1145832" cy="2954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4" idx="3"/>
            <a:endCxn id="5" idx="1"/>
          </p:cNvCxnSpPr>
          <p:nvPr/>
        </p:nvCxnSpPr>
        <p:spPr>
          <a:xfrm flipV="1">
            <a:off x="5041284" y="1074420"/>
            <a:ext cx="1155174" cy="22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4" idx="3"/>
            <a:endCxn id="13" idx="1"/>
          </p:cNvCxnSpPr>
          <p:nvPr/>
        </p:nvCxnSpPr>
        <p:spPr>
          <a:xfrm flipV="1">
            <a:off x="5041284" y="1752759"/>
            <a:ext cx="1170414" cy="15985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51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8-18 at 11.14.0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00"/>
            <a:ext cx="9144000" cy="514204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10139" y="79362"/>
            <a:ext cx="9197562" cy="665356"/>
          </a:xfrm>
        </p:spPr>
        <p:txBody>
          <a:bodyPr/>
          <a:lstStyle/>
          <a:p>
            <a:r>
              <a:rPr lang="en-US" sz="4800" b="1" dirty="0">
                <a:solidFill>
                  <a:srgbClr val="002060"/>
                </a:solidFill>
                <a:latin typeface="Avenir Book"/>
                <a:cs typeface="Arial"/>
              </a:rPr>
              <a:t>We Are a Global AVPG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976" y="6118250"/>
            <a:ext cx="2167193" cy="55155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991600" y="2971800"/>
            <a:ext cx="152400" cy="152400"/>
          </a:xfrm>
          <a:prstGeom prst="ellipse">
            <a:avLst/>
          </a:prstGeom>
          <a:solidFill>
            <a:srgbClr val="D719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276600" y="2286000"/>
            <a:ext cx="152400" cy="152400"/>
          </a:xfrm>
          <a:prstGeom prst="ellipse">
            <a:avLst/>
          </a:prstGeom>
          <a:solidFill>
            <a:srgbClr val="D719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67200" y="2971800"/>
            <a:ext cx="152400" cy="152400"/>
          </a:xfrm>
          <a:prstGeom prst="ellipse">
            <a:avLst/>
          </a:prstGeom>
          <a:solidFill>
            <a:srgbClr val="D719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172200" y="2514600"/>
            <a:ext cx="152400" cy="152400"/>
          </a:xfrm>
          <a:prstGeom prst="ellipse">
            <a:avLst/>
          </a:prstGeom>
          <a:solidFill>
            <a:srgbClr val="D719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9753600" y="5334000"/>
            <a:ext cx="152400" cy="152400"/>
          </a:xfrm>
          <a:prstGeom prst="ellipse">
            <a:avLst/>
          </a:prstGeom>
          <a:solidFill>
            <a:srgbClr val="D719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8458200" y="3200400"/>
            <a:ext cx="152400" cy="152400"/>
          </a:xfrm>
          <a:prstGeom prst="ellipse">
            <a:avLst/>
          </a:prstGeom>
          <a:solidFill>
            <a:srgbClr val="D719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991600" y="4876800"/>
            <a:ext cx="152400" cy="152400"/>
          </a:xfrm>
          <a:prstGeom prst="ellipse">
            <a:avLst/>
          </a:prstGeom>
          <a:solidFill>
            <a:srgbClr val="D719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2819401"/>
            <a:ext cx="685799" cy="174537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endCxn id="8" idx="3"/>
          </p:cNvCxnSpPr>
          <p:nvPr/>
        </p:nvCxnSpPr>
        <p:spPr>
          <a:xfrm flipV="1">
            <a:off x="2819400" y="2416082"/>
            <a:ext cx="479518" cy="403318"/>
          </a:xfrm>
          <a:prstGeom prst="straightConnector1">
            <a:avLst/>
          </a:prstGeom>
          <a:ln w="9525" cmpd="sng">
            <a:solidFill>
              <a:schemeClr val="tx2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3"/>
            <a:endCxn id="9" idx="2"/>
          </p:cNvCxnSpPr>
          <p:nvPr/>
        </p:nvCxnSpPr>
        <p:spPr>
          <a:xfrm>
            <a:off x="3200400" y="2906670"/>
            <a:ext cx="1066801" cy="141331"/>
          </a:xfrm>
          <a:prstGeom prst="straightConnector1">
            <a:avLst/>
          </a:prstGeom>
          <a:ln w="9525" cmpd="sng">
            <a:solidFill>
              <a:srgbClr val="C6D9F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3"/>
            <a:endCxn id="13" idx="2"/>
          </p:cNvCxnSpPr>
          <p:nvPr/>
        </p:nvCxnSpPr>
        <p:spPr>
          <a:xfrm>
            <a:off x="3200400" y="2906670"/>
            <a:ext cx="5791201" cy="2046331"/>
          </a:xfrm>
          <a:prstGeom prst="straightConnector1">
            <a:avLst/>
          </a:prstGeom>
          <a:ln w="9525" cmpd="sng">
            <a:solidFill>
              <a:srgbClr val="C6D9F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4" idx="3"/>
            <a:endCxn id="11" idx="2"/>
          </p:cNvCxnSpPr>
          <p:nvPr/>
        </p:nvCxnSpPr>
        <p:spPr>
          <a:xfrm>
            <a:off x="3200400" y="2906670"/>
            <a:ext cx="6553201" cy="2503531"/>
          </a:xfrm>
          <a:prstGeom prst="straightConnector1">
            <a:avLst/>
          </a:prstGeom>
          <a:ln w="9525" cmpd="sng">
            <a:solidFill>
              <a:srgbClr val="C6D9F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0" idx="2"/>
          </p:cNvCxnSpPr>
          <p:nvPr/>
        </p:nvCxnSpPr>
        <p:spPr>
          <a:xfrm flipV="1">
            <a:off x="3200400" y="2590800"/>
            <a:ext cx="2971800" cy="304800"/>
          </a:xfrm>
          <a:prstGeom prst="straightConnector1">
            <a:avLst/>
          </a:prstGeom>
          <a:ln w="9525" cmpd="sng">
            <a:solidFill>
              <a:srgbClr val="C6D9F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4" idx="3"/>
            <a:endCxn id="7" idx="2"/>
          </p:cNvCxnSpPr>
          <p:nvPr/>
        </p:nvCxnSpPr>
        <p:spPr>
          <a:xfrm>
            <a:off x="3200400" y="2906670"/>
            <a:ext cx="5791201" cy="141331"/>
          </a:xfrm>
          <a:prstGeom prst="straightConnector1">
            <a:avLst/>
          </a:prstGeom>
          <a:ln w="9525" cmpd="sng">
            <a:solidFill>
              <a:srgbClr val="C6D9F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4" idx="3"/>
            <a:endCxn id="12" idx="2"/>
          </p:cNvCxnSpPr>
          <p:nvPr/>
        </p:nvCxnSpPr>
        <p:spPr>
          <a:xfrm>
            <a:off x="3200400" y="2906670"/>
            <a:ext cx="5257801" cy="369931"/>
          </a:xfrm>
          <a:prstGeom prst="straightConnector1">
            <a:avLst/>
          </a:prstGeom>
          <a:ln w="12700" cmpd="sng">
            <a:solidFill>
              <a:srgbClr val="C6D9F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924801" y="4038601"/>
            <a:ext cx="968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Singapore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71801" y="1981201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Canada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43401" y="3048001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USDOT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15000" y="2209801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Netherlands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220200" y="5486401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New Zealand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207204" y="3276601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China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928966" y="3121224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Japan</a:t>
            </a:r>
          </a:p>
        </p:txBody>
      </p:sp>
      <p:sp>
        <p:nvSpPr>
          <p:cNvPr id="40" name="Oval 39"/>
          <p:cNvSpPr/>
          <p:nvPr/>
        </p:nvSpPr>
        <p:spPr>
          <a:xfrm>
            <a:off x="8382000" y="3962400"/>
            <a:ext cx="152400" cy="152400"/>
          </a:xfrm>
          <a:prstGeom prst="ellipse">
            <a:avLst/>
          </a:prstGeom>
          <a:solidFill>
            <a:srgbClr val="D719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9130078" y="4797624"/>
            <a:ext cx="9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Australia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828801" y="6167736"/>
            <a:ext cx="6248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DC5"/>
                </a:solidFill>
              </a:rPr>
              <a:t>GoMentum Station is an International Entity</a:t>
            </a:r>
          </a:p>
        </p:txBody>
      </p:sp>
      <p:cxnSp>
        <p:nvCxnSpPr>
          <p:cNvPr id="31" name="Straight Arrow Connector 30"/>
          <p:cNvCxnSpPr>
            <a:endCxn id="40" idx="2"/>
          </p:cNvCxnSpPr>
          <p:nvPr/>
        </p:nvCxnSpPr>
        <p:spPr>
          <a:xfrm>
            <a:off x="3131160" y="2927225"/>
            <a:ext cx="5250840" cy="1111375"/>
          </a:xfrm>
          <a:prstGeom prst="straightConnector1">
            <a:avLst/>
          </a:prstGeom>
          <a:ln w="9525" cmpd="sng">
            <a:solidFill>
              <a:srgbClr val="C6D9F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42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agesvc.timeincapp.com/?q=70&amp;w=1440&amp;url=https%3A%2F%2Ftimedotcom.files.wordpress.com%2F2017%2F04%2Fmg-to-build-e-motion-2.jpg%3Fquality%3D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191" y="4650143"/>
            <a:ext cx="2576945" cy="128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toyota autonomous ca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76" y="4306883"/>
            <a:ext cx="2162447" cy="134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3152" y="743401"/>
            <a:ext cx="8876067" cy="10895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2060"/>
                </a:solidFill>
                <a:latin typeface="Avenir Book"/>
                <a:ea typeface="Avenir Book" charset="0"/>
                <a:cs typeface="Arial"/>
              </a:rPr>
              <a:t>Key AM Partners</a:t>
            </a:r>
          </a:p>
          <a:p>
            <a:pPr algn="ctr" defTabSz="4572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2060"/>
                </a:solidFill>
                <a:latin typeface="Avenir Book"/>
                <a:ea typeface="Avenir Book" charset="0"/>
                <a:cs typeface="Arial"/>
              </a:rPr>
              <a:t>Testing at GoMentum Station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4409" y="2955998"/>
            <a:ext cx="218125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36466" y="2955998"/>
            <a:ext cx="594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5036" y="6023373"/>
            <a:ext cx="2463267" cy="62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666" y="2955998"/>
            <a:ext cx="2438400" cy="1400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066" y="2651198"/>
            <a:ext cx="2057400" cy="14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380" y="2955998"/>
            <a:ext cx="2601686" cy="1456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349" y="4266002"/>
            <a:ext cx="1219200" cy="731520"/>
          </a:xfrm>
          <a:prstGeom prst="rect">
            <a:avLst/>
          </a:prstGeom>
        </p:spPr>
      </p:pic>
      <p:pic>
        <p:nvPicPr>
          <p:cNvPr id="12" name="Picture 11" descr="EasyMile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0266" y="2106469"/>
            <a:ext cx="1295400" cy="840385"/>
          </a:xfrm>
          <a:prstGeom prst="rect">
            <a:avLst/>
          </a:prstGeom>
        </p:spPr>
      </p:pic>
      <p:pic>
        <p:nvPicPr>
          <p:cNvPr id="13" name="Picture 12" descr="images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0" y="3842750"/>
            <a:ext cx="846504" cy="846504"/>
          </a:xfrm>
          <a:prstGeom prst="rect">
            <a:avLst/>
          </a:prstGeom>
        </p:spPr>
      </p:pic>
      <p:pic>
        <p:nvPicPr>
          <p:cNvPr id="14" name="Picture 13" descr="Unknown.jpe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4266" y="2651198"/>
            <a:ext cx="685800" cy="6640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46215" y="123344"/>
            <a:ext cx="10190016" cy="7571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457200">
              <a:lnSpc>
                <a:spcPct val="9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2060"/>
                </a:solidFill>
                <a:latin typeface="Avenir Book"/>
                <a:ea typeface="Avenir Book" charset="0"/>
                <a:cs typeface="Arial"/>
              </a:rPr>
              <a:t>GoMentum Station is Multimodal </a:t>
            </a:r>
          </a:p>
        </p:txBody>
      </p:sp>
      <p:pic>
        <p:nvPicPr>
          <p:cNvPr id="16" name="Picture 15" descr="Unknown-1.jpe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841" y="4098998"/>
            <a:ext cx="1143000" cy="64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226" y="5213603"/>
            <a:ext cx="800100" cy="800100"/>
          </a:xfrm>
          <a:prstGeom prst="rect">
            <a:avLst/>
          </a:prstGeom>
        </p:spPr>
      </p:pic>
      <p:pic>
        <p:nvPicPr>
          <p:cNvPr id="18" name="Picture 2" descr="https://encrypted-tbn0.gstatic.com/images?q=tbn:ANd9GcTvCFJDbHPCI6lkdPQAwmIBemiJR1RkWYerP2szXvGFu1UEwnIHezildw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1966" y="4889667"/>
            <a:ext cx="982980" cy="110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bishop ranch photos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8"/>
          <a:stretch/>
        </p:blipFill>
        <p:spPr bwMode="auto">
          <a:xfrm>
            <a:off x="8424946" y="4499273"/>
            <a:ext cx="2319626" cy="142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25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640" y="0"/>
            <a:ext cx="1143436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3919" y="0"/>
            <a:ext cx="11448078" cy="6944810"/>
          </a:xfrm>
          <a:prstGeom prst="rect">
            <a:avLst/>
          </a:prstGeom>
          <a:gradFill>
            <a:gsLst>
              <a:gs pos="51000">
                <a:schemeClr val="tx1">
                  <a:alpha val="8000"/>
                </a:schemeClr>
              </a:gs>
              <a:gs pos="11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1214806" y="586102"/>
            <a:ext cx="10807194" cy="88127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rgbClr val="002060"/>
                </a:solidFill>
                <a:latin typeface="Avenir Book"/>
                <a:cs typeface="Arial"/>
              </a:rPr>
              <a:t>HONDA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177780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414" y="0"/>
            <a:ext cx="11442585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3919" y="-86810"/>
            <a:ext cx="11448078" cy="6944810"/>
          </a:xfrm>
          <a:prstGeom prst="rect">
            <a:avLst/>
          </a:prstGeom>
          <a:gradFill>
            <a:gsLst>
              <a:gs pos="53000">
                <a:schemeClr val="tx1">
                  <a:alpha val="8000"/>
                </a:schemeClr>
              </a:gs>
              <a:gs pos="7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1064361" y="553478"/>
            <a:ext cx="10807194" cy="88127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rgbClr val="002060"/>
                </a:solidFill>
                <a:latin typeface="Avenir Book"/>
                <a:cs typeface="Arial"/>
              </a:rPr>
              <a:t>OTTO </a:t>
            </a:r>
            <a:r>
              <a:rPr lang="mr-IN" sz="4800" b="1" dirty="0">
                <a:solidFill>
                  <a:srgbClr val="002060"/>
                </a:solidFill>
                <a:latin typeface="Avenir Book"/>
                <a:cs typeface="Arial"/>
              </a:rPr>
              <a:t>–</a:t>
            </a:r>
            <a:r>
              <a:rPr lang="en-US" sz="4800" b="1" dirty="0">
                <a:solidFill>
                  <a:srgbClr val="002060"/>
                </a:solidFill>
                <a:latin typeface="Avenir Book"/>
                <a:cs typeface="Arial"/>
              </a:rPr>
              <a:t> UBER Freight</a:t>
            </a:r>
          </a:p>
        </p:txBody>
      </p:sp>
    </p:spTree>
    <p:extLst>
      <p:ext uri="{BB962C8B-B14F-4D97-AF65-F5344CB8AC3E}">
        <p14:creationId xmlns:p14="http://schemas.microsoft.com/office/powerpoint/2010/main" val="209321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79" r="20453"/>
          <a:stretch/>
        </p:blipFill>
        <p:spPr>
          <a:xfrm>
            <a:off x="3165893" y="9626"/>
            <a:ext cx="9026107" cy="6839092"/>
          </a:xfrm>
          <a:prstGeom prst="rect">
            <a:avLst/>
          </a:prstGeom>
          <a:effectLst/>
          <a:scene3d>
            <a:camera prst="orthographicFront">
              <a:rot lat="0" lon="0" rev="0"/>
            </a:camera>
            <a:lightRig rig="twoPt" dir="t"/>
          </a:scene3d>
          <a:sp3d prstMaterial="metal"/>
        </p:spPr>
      </p:pic>
      <p:sp>
        <p:nvSpPr>
          <p:cNvPr id="3" name="Rectangle 2"/>
          <p:cNvSpPr/>
          <p:nvPr/>
        </p:nvSpPr>
        <p:spPr>
          <a:xfrm>
            <a:off x="731781" y="1"/>
            <a:ext cx="11085411" cy="6869722"/>
          </a:xfrm>
          <a:prstGeom prst="rect">
            <a:avLst/>
          </a:prstGeom>
          <a:gradFill>
            <a:gsLst>
              <a:gs pos="55000">
                <a:srgbClr val="FFFFFF">
                  <a:alpha val="80000"/>
                </a:srgbClr>
              </a:gs>
              <a:gs pos="76000">
                <a:schemeClr val="tx1">
                  <a:alpha val="0"/>
                </a:schemeClr>
              </a:gs>
              <a:gs pos="41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Book" charset="0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We Are</a:t>
            </a:r>
            <a:endParaRPr lang="en-US" dirty="0"/>
          </a:p>
        </p:txBody>
      </p:sp>
      <p:sp>
        <p:nvSpPr>
          <p:cNvPr id="15" name="Content Placeholder 5"/>
          <p:cNvSpPr>
            <a:spLocks noGrp="1"/>
          </p:cNvSpPr>
          <p:nvPr>
            <p:ph idx="1"/>
          </p:nvPr>
        </p:nvSpPr>
        <p:spPr>
          <a:xfrm>
            <a:off x="1242725" y="1809875"/>
            <a:ext cx="4307683" cy="4226798"/>
          </a:xfrm>
        </p:spPr>
        <p:txBody>
          <a:bodyPr/>
          <a:lstStyle/>
          <a:p>
            <a:r>
              <a:rPr lang="en-US" dirty="0" smtClean="0"/>
              <a:t>CCTA is a public agency formed by voters in 1988 to manage the county’s transportation sales tax program and to lead transportation planning efforts.</a:t>
            </a:r>
          </a:p>
          <a:p>
            <a:r>
              <a:rPr lang="en-US" dirty="0" smtClean="0"/>
              <a:t>We are responsible for maintaining and improving the county’s transportation system by delivering critical transportation infrastructure projects to safely and efﬁciently get people where they need to go.</a:t>
            </a:r>
          </a:p>
          <a:p>
            <a:r>
              <a:rPr lang="en-US" dirty="0" smtClean="0"/>
              <a:t>Managing entity of autonomous vehicle (AV) testing site: GoMentum Station.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48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usa.baidu.com/wp-content/uploads/main4.pn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89" t="-105189" r="34599" b="121855"/>
          <a:stretch/>
        </p:blipFill>
        <p:spPr bwMode="auto">
          <a:xfrm>
            <a:off x="930878" y="588723"/>
            <a:ext cx="8478377" cy="5750673"/>
          </a:xfrm>
          <a:prstGeom prst="rect">
            <a:avLst/>
          </a:prstGeom>
          <a:noFill/>
          <a:ln>
            <a:noFill/>
          </a:ln>
          <a:effectLst>
            <a:reflection stA="24000" endPos="11000" dist="254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31" y="8059"/>
            <a:ext cx="11552115" cy="67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4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4157"/>
            <a:ext cx="10807194" cy="881270"/>
          </a:xfrm>
        </p:spPr>
        <p:txBody>
          <a:bodyPr/>
          <a:lstStyle/>
          <a:p>
            <a:r>
              <a:rPr lang="en-US" sz="3600" dirty="0" smtClean="0"/>
              <a:t>GoMentum Station is a Comprehensive Program</a:t>
            </a:r>
            <a:endParaRPr lang="en-US" sz="3600" dirty="0"/>
          </a:p>
        </p:txBody>
      </p:sp>
      <p:sp>
        <p:nvSpPr>
          <p:cNvPr id="4" name="Oval 3"/>
          <p:cNvSpPr/>
          <p:nvPr/>
        </p:nvSpPr>
        <p:spPr>
          <a:xfrm>
            <a:off x="4805462" y="2548643"/>
            <a:ext cx="2373543" cy="2295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Concord</a:t>
            </a:r>
          </a:p>
          <a:p>
            <a:pPr algn="ctr"/>
            <a:r>
              <a:rPr lang="en-US" sz="2000" dirty="0" smtClean="0"/>
              <a:t>CNWS </a:t>
            </a:r>
          </a:p>
          <a:p>
            <a:pPr algn="ctr"/>
            <a:r>
              <a:rPr lang="en-US" sz="2000" dirty="0" smtClean="0"/>
              <a:t>Test Facility</a:t>
            </a:r>
            <a:endParaRPr lang="en-US" sz="2000" dirty="0"/>
          </a:p>
        </p:txBody>
      </p:sp>
      <p:sp>
        <p:nvSpPr>
          <p:cNvPr id="5" name="Oval 4"/>
          <p:cNvSpPr/>
          <p:nvPr/>
        </p:nvSpPr>
        <p:spPr>
          <a:xfrm>
            <a:off x="2945620" y="3147708"/>
            <a:ext cx="1128408" cy="1108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Innovate</a:t>
            </a:r>
            <a:r>
              <a:rPr lang="en-US" sz="1400" dirty="0" smtClean="0"/>
              <a:t> </a:t>
            </a:r>
            <a:r>
              <a:rPr lang="en-US" sz="2400" dirty="0" smtClean="0"/>
              <a:t>680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7295745" y="1440497"/>
            <a:ext cx="1128408" cy="1108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IDTO</a:t>
            </a:r>
            <a:endParaRPr lang="en-US" sz="2000" dirty="0"/>
          </a:p>
        </p:txBody>
      </p:sp>
      <p:sp>
        <p:nvSpPr>
          <p:cNvPr id="7" name="Oval 6"/>
          <p:cNvSpPr/>
          <p:nvPr/>
        </p:nvSpPr>
        <p:spPr>
          <a:xfrm>
            <a:off x="3560315" y="1443194"/>
            <a:ext cx="1128408" cy="1108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Smart</a:t>
            </a:r>
          </a:p>
          <a:p>
            <a:pPr algn="ctr"/>
            <a:r>
              <a:rPr lang="en-US" sz="1100" dirty="0" smtClean="0"/>
              <a:t>Corridors</a:t>
            </a:r>
            <a:endParaRPr lang="en-US" sz="1100" dirty="0"/>
          </a:p>
        </p:txBody>
      </p:sp>
      <p:sp>
        <p:nvSpPr>
          <p:cNvPr id="8" name="Oval 7"/>
          <p:cNvSpPr/>
          <p:nvPr/>
        </p:nvSpPr>
        <p:spPr>
          <a:xfrm>
            <a:off x="3511169" y="4859448"/>
            <a:ext cx="1128408" cy="1108953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SAV</a:t>
            </a:r>
            <a:endParaRPr lang="en-US" sz="2800" dirty="0"/>
          </a:p>
        </p:txBody>
      </p:sp>
      <p:sp>
        <p:nvSpPr>
          <p:cNvPr id="9" name="Oval 8"/>
          <p:cNvSpPr/>
          <p:nvPr/>
        </p:nvSpPr>
        <p:spPr>
          <a:xfrm>
            <a:off x="7315203" y="4877877"/>
            <a:ext cx="1128408" cy="1108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TDM/511</a:t>
            </a:r>
            <a:endParaRPr lang="en-US" sz="2000" dirty="0"/>
          </a:p>
        </p:txBody>
      </p:sp>
      <p:sp>
        <p:nvSpPr>
          <p:cNvPr id="10" name="Oval 9"/>
          <p:cNvSpPr/>
          <p:nvPr/>
        </p:nvSpPr>
        <p:spPr>
          <a:xfrm>
            <a:off x="5428029" y="5378863"/>
            <a:ext cx="1128408" cy="1108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MaaS</a:t>
            </a:r>
            <a:endParaRPr lang="en-US" sz="2000" dirty="0"/>
          </a:p>
        </p:txBody>
      </p:sp>
      <p:sp>
        <p:nvSpPr>
          <p:cNvPr id="11" name="Oval 10"/>
          <p:cNvSpPr/>
          <p:nvPr/>
        </p:nvSpPr>
        <p:spPr>
          <a:xfrm>
            <a:off x="7879407" y="3142030"/>
            <a:ext cx="1128408" cy="1108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SR-4</a:t>
            </a:r>
          </a:p>
          <a:p>
            <a:pPr algn="ctr"/>
            <a:r>
              <a:rPr lang="en-US" sz="2400" dirty="0" smtClean="0"/>
              <a:t>ICM</a:t>
            </a:r>
            <a:endParaRPr lang="en-US" sz="2400" dirty="0"/>
          </a:p>
        </p:txBody>
      </p:sp>
      <p:cxnSp>
        <p:nvCxnSpPr>
          <p:cNvPr id="13" name="Straight Arrow Connector 12"/>
          <p:cNvCxnSpPr>
            <a:stCxn id="4" idx="7"/>
            <a:endCxn id="6" idx="3"/>
          </p:cNvCxnSpPr>
          <p:nvPr/>
        </p:nvCxnSpPr>
        <p:spPr>
          <a:xfrm flipV="1">
            <a:off x="6831408" y="2387048"/>
            <a:ext cx="629589" cy="497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4" idx="6"/>
            <a:endCxn id="11" idx="2"/>
          </p:cNvCxnSpPr>
          <p:nvPr/>
        </p:nvCxnSpPr>
        <p:spPr>
          <a:xfrm>
            <a:off x="7179005" y="3696507"/>
            <a:ext cx="70040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5"/>
            <a:endCxn id="9" idx="1"/>
          </p:cNvCxnSpPr>
          <p:nvPr/>
        </p:nvCxnSpPr>
        <p:spPr>
          <a:xfrm>
            <a:off x="6831408" y="4508169"/>
            <a:ext cx="649047" cy="532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4" idx="4"/>
            <a:endCxn id="10" idx="0"/>
          </p:cNvCxnSpPr>
          <p:nvPr/>
        </p:nvCxnSpPr>
        <p:spPr>
          <a:xfrm flipH="1">
            <a:off x="5992233" y="4844371"/>
            <a:ext cx="1" cy="534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4" idx="2"/>
            <a:endCxn id="5" idx="6"/>
          </p:cNvCxnSpPr>
          <p:nvPr/>
        </p:nvCxnSpPr>
        <p:spPr>
          <a:xfrm flipH="1">
            <a:off x="4074028" y="3696507"/>
            <a:ext cx="731434" cy="5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4" idx="3"/>
            <a:endCxn id="8" idx="7"/>
          </p:cNvCxnSpPr>
          <p:nvPr/>
        </p:nvCxnSpPr>
        <p:spPr>
          <a:xfrm flipH="1">
            <a:off x="4474325" y="4508169"/>
            <a:ext cx="678734" cy="513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4" idx="1"/>
            <a:endCxn id="7" idx="5"/>
          </p:cNvCxnSpPr>
          <p:nvPr/>
        </p:nvCxnSpPr>
        <p:spPr>
          <a:xfrm flipH="1" flipV="1">
            <a:off x="4523471" y="2389745"/>
            <a:ext cx="629588" cy="495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151" y="2924391"/>
            <a:ext cx="1889757" cy="4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0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551016"/>
            <a:ext cx="10807194" cy="88127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Benefits</a:t>
            </a:r>
            <a:endParaRPr lang="en-US" sz="1800" b="1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4806" y="1432286"/>
            <a:ext cx="9659382" cy="4858211"/>
          </a:xfrm>
        </p:spPr>
        <p:txBody>
          <a:bodyPr/>
          <a:lstStyle/>
          <a:p>
            <a:r>
              <a:rPr lang="en-US" sz="2600" dirty="0"/>
              <a:t>Addresses our long-term mobility and safety</a:t>
            </a:r>
          </a:p>
          <a:p>
            <a:r>
              <a:rPr lang="en-US" sz="2600" dirty="0"/>
              <a:t>Advancements to modernize Transit/Transportation in region</a:t>
            </a:r>
          </a:p>
          <a:p>
            <a:r>
              <a:rPr lang="en-US" sz="2600" dirty="0"/>
              <a:t>National and International Recognition</a:t>
            </a:r>
          </a:p>
          <a:p>
            <a:r>
              <a:rPr lang="en-US" sz="2600" dirty="0"/>
              <a:t>Attracts investments, new start-ups, and future funding</a:t>
            </a:r>
          </a:p>
          <a:p>
            <a:r>
              <a:rPr lang="en-US" sz="2600" dirty="0"/>
              <a:t>Economic vitality for Concord and Contra Costa County</a:t>
            </a:r>
          </a:p>
          <a:p>
            <a:r>
              <a:rPr lang="en-US" sz="2600" dirty="0"/>
              <a:t>Facilitates partnerships for technology advancements</a:t>
            </a:r>
          </a:p>
          <a:p>
            <a:r>
              <a:rPr lang="en-US" sz="2600" dirty="0"/>
              <a:t>Provides a forum for public outreach/education regarding advanced technology</a:t>
            </a:r>
          </a:p>
        </p:txBody>
      </p:sp>
    </p:spTree>
    <p:extLst>
      <p:ext uri="{BB962C8B-B14F-4D97-AF65-F5344CB8AC3E}">
        <p14:creationId xmlns:p14="http://schemas.microsoft.com/office/powerpoint/2010/main" val="508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706721"/>
            <a:ext cx="4419600" cy="3088640"/>
          </a:xfrm>
          <a:prstGeom prst="rect">
            <a:avLst/>
          </a:prstGeom>
          <a:noFill/>
          <a:ln>
            <a:noFill/>
          </a:ln>
          <a:effectLst>
            <a:reflection stA="33000" endPos="27000" dist="25400" dir="5400000" sy="-100000" algn="bl" rotWithShape="0"/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8928" y="1706721"/>
            <a:ext cx="4669072" cy="3089855"/>
          </a:xfrm>
          <a:prstGeom prst="rect">
            <a:avLst/>
          </a:prstGeom>
          <a:noFill/>
          <a:ln>
            <a:noFill/>
          </a:ln>
          <a:effectLst>
            <a:reflection stA="33000" endPos="27000" dist="254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4800" b="1" dirty="0" smtClean="0">
                <a:solidFill>
                  <a:srgbClr val="002060"/>
                </a:solidFill>
                <a:latin typeface="Avenir Book"/>
                <a:cs typeface="Arial"/>
              </a:rPr>
              <a:t>EasyMile</a:t>
            </a:r>
            <a:endParaRPr lang="en-US" sz="4800" b="1" dirty="0">
              <a:solidFill>
                <a:srgbClr val="002060"/>
              </a:solidFill>
              <a:latin typeface="Avenir Book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1991" y="5096037"/>
            <a:ext cx="687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</a:rPr>
              <a:t>Shared Autonomous Vehicle Project</a:t>
            </a:r>
          </a:p>
        </p:txBody>
      </p:sp>
      <p:pic>
        <p:nvPicPr>
          <p:cNvPr id="10" name="Picture 9" descr="GoMentumStation_Logo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891" y="5972537"/>
            <a:ext cx="2216482" cy="5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easy mile logo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804" y="2286001"/>
            <a:ext cx="1905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oMentumStation_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2400"/>
            <a:ext cx="1905000" cy="484826"/>
          </a:xfrm>
          <a:prstGeom prst="rect">
            <a:avLst/>
          </a:prstGeom>
        </p:spPr>
      </p:pic>
      <p:pic>
        <p:nvPicPr>
          <p:cNvPr id="3074" name="Picture 2" descr="http://www.nccr-robotics.ch/files/content/sites/nccrrobotics_neutre/files/internal/infoletter/april%202015/bestmile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652" y="3352800"/>
            <a:ext cx="2605785" cy="124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irst Transi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32" y="4750624"/>
            <a:ext cx="3059936" cy="43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:\1 ITS - Grant Applications\1 - CCTA Testbed - ICM Projects\1 - Stantec\1 - NDA - Teaming Agreement - MOU\1 - OEM-AM\Easy-Mile\Pictures\EasyMile at GoMentum correc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217" y="0"/>
            <a:ext cx="3053068" cy="4070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1" name="Picture 9" descr="Hom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208" y="2667000"/>
            <a:ext cx="2712593" cy="130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Bay Area Air Quality Management District A Healthy Breathing Environment For Every Bay Area Residen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6" y="4191000"/>
            <a:ext cx="32670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https://www.bishopranch.com/wp-content/themes/bishopranch/images/footer_log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873" y="5426296"/>
            <a:ext cx="1318447" cy="97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808826"/>
            <a:ext cx="2369271" cy="629575"/>
          </a:xfrm>
          <a:prstGeom prst="rect">
            <a:avLst/>
          </a:prstGeom>
        </p:spPr>
      </p:pic>
      <p:pic>
        <p:nvPicPr>
          <p:cNvPr id="12" name="Picture 2" descr="C:\Users\phemmati\Pictures\AC pics\New_CCTA_logo_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608" y="1905001"/>
            <a:ext cx="1981199" cy="54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10201" y="51816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Adding: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25729" y="843858"/>
            <a:ext cx="3652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venir Book"/>
                <a:ea typeface="Avenir Book" charset="0"/>
                <a:cs typeface="Arial"/>
              </a:rPr>
              <a:t>SAV Partners</a:t>
            </a:r>
            <a:r>
              <a:rPr lang="en-US" sz="3600" u="sng" dirty="0"/>
              <a:t>: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147287" y="1905000"/>
            <a:ext cx="0" cy="449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Image result for county connection logo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496" y="5907045"/>
            <a:ext cx="2008059" cy="47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encrypted-tbn0.gstatic.com/images?q=tbn:ANd9GcTLf8b5g4jCfPCDlms1vxkWf3gZ9cJDDrVoV7gZhNQ3dDWoyBW98Q3fOmXH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120" y="5783465"/>
            <a:ext cx="1927860" cy="68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Image result for SFCTA logo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106" name="Picture 10" descr="Image result for SFCTA logo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283" y="5256756"/>
            <a:ext cx="1037034" cy="103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6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1363097" y="338843"/>
            <a:ext cx="10807194" cy="88127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rgbClr val="002060"/>
                </a:solidFill>
                <a:latin typeface="Avenir Book"/>
                <a:cs typeface="Arial"/>
              </a:rPr>
              <a:t>Program Phasing &amp; Schedule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60901" y="1389159"/>
            <a:ext cx="9069700" cy="3964529"/>
            <a:chOff x="241802" y="1918811"/>
            <a:chExt cx="9069700" cy="3964529"/>
          </a:xfrm>
        </p:grpSpPr>
        <p:sp>
          <p:nvSpPr>
            <p:cNvPr id="19" name="Rectangle 18"/>
            <p:cNvSpPr/>
            <p:nvPr/>
          </p:nvSpPr>
          <p:spPr>
            <a:xfrm>
              <a:off x="1021177" y="3244665"/>
              <a:ext cx="2590800" cy="228600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70C0"/>
                  </a:solidFill>
                </a:rPr>
                <a:t>2016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89043" y="3244665"/>
              <a:ext cx="2590800" cy="2286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70C0"/>
                  </a:solidFill>
                </a:rPr>
                <a:t>2017/2018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79843" y="3244665"/>
              <a:ext cx="2590800" cy="228600"/>
            </a:xfrm>
            <a:prstGeom prst="rect">
              <a:avLst/>
            </a:prstGeom>
            <a:solidFill>
              <a:srgbClr val="007DC5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2019/2020</a:t>
              </a:r>
            </a:p>
          </p:txBody>
        </p:sp>
        <p:sp>
          <p:nvSpPr>
            <p:cNvPr id="22" name="Down Arrow 21"/>
            <p:cNvSpPr/>
            <p:nvPr/>
          </p:nvSpPr>
          <p:spPr>
            <a:xfrm>
              <a:off x="2140755" y="2863665"/>
              <a:ext cx="242316" cy="381000"/>
            </a:xfrm>
            <a:prstGeom prst="downArrow">
              <a:avLst/>
            </a:prstGeom>
            <a:solidFill>
              <a:srgbClr val="5FBA55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" name="Left Brace 22"/>
            <p:cNvSpPr/>
            <p:nvPr/>
          </p:nvSpPr>
          <p:spPr>
            <a:xfrm rot="16200000">
              <a:off x="2753870" y="3178665"/>
              <a:ext cx="394567" cy="1136166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4" name="Left Brace 23"/>
            <p:cNvSpPr/>
            <p:nvPr/>
          </p:nvSpPr>
          <p:spPr>
            <a:xfrm rot="5400000">
              <a:off x="4751973" y="1714302"/>
              <a:ext cx="394567" cy="2415630"/>
            </a:xfrm>
            <a:prstGeom prst="leftBrace">
              <a:avLst>
                <a:gd name="adj1" fmla="val 8333"/>
                <a:gd name="adj2" fmla="val 5390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Left Brace 24"/>
            <p:cNvSpPr/>
            <p:nvPr/>
          </p:nvSpPr>
          <p:spPr>
            <a:xfrm rot="16200000">
              <a:off x="7307101" y="2628701"/>
              <a:ext cx="394567" cy="2415630"/>
            </a:xfrm>
            <a:prstGeom prst="leftBrace">
              <a:avLst>
                <a:gd name="adj1" fmla="val 8333"/>
                <a:gd name="adj2" fmla="val 5390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43885" y="3963775"/>
              <a:ext cx="34676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</a:rPr>
                <a:t>Commercialization and Deployment</a:t>
              </a:r>
            </a:p>
            <a:p>
              <a:pPr algn="ctr"/>
              <a:r>
                <a:rPr lang="en-US" sz="1600" dirty="0">
                  <a:solidFill>
                    <a:prstClr val="black"/>
                  </a:solidFill>
                </a:rPr>
                <a:t>In Contra Costa County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43431" y="2243109"/>
              <a:ext cx="38820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</a:rPr>
                <a:t>Bench Testing, Field Operational Testing</a:t>
              </a:r>
            </a:p>
            <a:p>
              <a:pPr algn="ctr"/>
              <a:r>
                <a:rPr lang="en-US" sz="1600" dirty="0">
                  <a:solidFill>
                    <a:prstClr val="black"/>
                  </a:solidFill>
                </a:rPr>
                <a:t> and Regulatory Approval</a:t>
              </a:r>
            </a:p>
          </p:txBody>
        </p:sp>
        <p:sp>
          <p:nvSpPr>
            <p:cNvPr id="28" name="Left Brace 27"/>
            <p:cNvSpPr/>
            <p:nvPr/>
          </p:nvSpPr>
          <p:spPr>
            <a:xfrm rot="5400000">
              <a:off x="1416119" y="2350028"/>
              <a:ext cx="394567" cy="1136166"/>
            </a:xfrm>
            <a:prstGeom prst="leftBrace">
              <a:avLst>
                <a:gd name="adj1" fmla="val 8333"/>
                <a:gd name="adj2" fmla="val 4920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04257" y="3912613"/>
              <a:ext cx="35570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</a:rPr>
                <a:t>SAV Delivery, Testing in Confined</a:t>
              </a:r>
            </a:p>
            <a:p>
              <a:pPr algn="ctr"/>
              <a:r>
                <a:rPr lang="en-US" sz="1600" dirty="0">
                  <a:solidFill>
                    <a:prstClr val="black"/>
                  </a:solidFill>
                </a:rPr>
                <a:t> area of Public Road at Bishop Ranch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792577" y="3087726"/>
              <a:ext cx="457200" cy="271239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3446619" y="3054166"/>
              <a:ext cx="457200" cy="271239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6067969" y="3054166"/>
              <a:ext cx="457200" cy="271239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1802" y="1918811"/>
              <a:ext cx="2743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</a:rPr>
                <a:t>Procurement, Legislative Approval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1249777" y="4968940"/>
              <a:ext cx="1958266" cy="914400"/>
            </a:xfrm>
            <a:prstGeom prst="ellipse">
              <a:avLst/>
            </a:prstGeom>
            <a:solidFill>
              <a:srgbClr val="5FBA55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Phase – I</a:t>
              </a:r>
            </a:p>
            <a:p>
              <a:pPr algn="ctr"/>
              <a:r>
                <a:rPr lang="en-US" sz="1200" dirty="0">
                  <a:solidFill>
                    <a:prstClr val="white"/>
                  </a:solidFill>
                </a:rPr>
                <a:t>(GoMentum Station) 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3856760" y="4968940"/>
              <a:ext cx="1958266" cy="914400"/>
            </a:xfrm>
            <a:prstGeom prst="ellipse">
              <a:avLst/>
            </a:prstGeom>
            <a:solidFill>
              <a:srgbClr val="5FBA55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Phase – II</a:t>
              </a:r>
            </a:p>
            <a:p>
              <a:pPr algn="ctr"/>
              <a:r>
                <a:rPr lang="en-US" sz="1200" dirty="0">
                  <a:solidFill>
                    <a:prstClr val="white"/>
                  </a:solidFill>
                </a:rPr>
                <a:t>(Bishop Ranch) 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477643" y="4957109"/>
              <a:ext cx="2216800" cy="914400"/>
            </a:xfrm>
            <a:prstGeom prst="ellipse">
              <a:avLst/>
            </a:prstGeom>
            <a:solidFill>
              <a:srgbClr val="5FBA55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Phase – III</a:t>
              </a:r>
            </a:p>
            <a:p>
              <a:pPr algn="ctr"/>
              <a:r>
                <a:rPr lang="en-US" sz="1200" dirty="0">
                  <a:solidFill>
                    <a:prstClr val="white"/>
                  </a:solidFill>
                </a:rPr>
                <a:t>(Contra Costa County) 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 </a:t>
              </a:r>
            </a:p>
          </p:txBody>
        </p:sp>
        <p:sp>
          <p:nvSpPr>
            <p:cNvPr id="37" name="Down Arrow 36"/>
            <p:cNvSpPr/>
            <p:nvPr/>
          </p:nvSpPr>
          <p:spPr>
            <a:xfrm rot="16200000">
              <a:off x="6020585" y="5235640"/>
              <a:ext cx="242316" cy="381000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Down Arrow 37"/>
            <p:cNvSpPr/>
            <p:nvPr/>
          </p:nvSpPr>
          <p:spPr>
            <a:xfrm rot="16200000">
              <a:off x="3429785" y="5235640"/>
              <a:ext cx="242316" cy="381000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685891" y="2445156"/>
              <a:ext cx="1241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SAV Arrival 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in Contra Costa</a:t>
              </a:r>
            </a:p>
          </p:txBody>
        </p:sp>
      </p:grpSp>
      <p:pic>
        <p:nvPicPr>
          <p:cNvPr id="42" name="Picture 41" descr="C:\Users\hshamskhou\AppData\Local\Microsoft\Windows\Temporary Internet Files\Content.Outlook\49FLUACB\Gomentum-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02862" y="1491111"/>
            <a:ext cx="1728285" cy="106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8378747" y="1284748"/>
            <a:ext cx="1052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prstClr val="black"/>
                </a:solidFill>
              </a:rPr>
              <a:t>EasyMile SAV</a:t>
            </a:r>
          </a:p>
        </p:txBody>
      </p:sp>
      <p:pic>
        <p:nvPicPr>
          <p:cNvPr id="40" name="Picture 39" descr="GoMentumStation_Log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891" y="5972537"/>
            <a:ext cx="2216482" cy="5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1029611" y="260993"/>
            <a:ext cx="10807194" cy="88127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rgbClr val="002060"/>
                </a:solidFill>
                <a:latin typeface="Avenir Book"/>
                <a:cs typeface="Arial"/>
              </a:rPr>
              <a:t>Phase I – SAV Testing Plan</a:t>
            </a:r>
          </a:p>
        </p:txBody>
      </p:sp>
      <p:pic>
        <p:nvPicPr>
          <p:cNvPr id="41" name="Picture 3" descr="Google_Map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6592" y="939303"/>
            <a:ext cx="7477246" cy="560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10" descr="GoMentumStation_Log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462" y="5946731"/>
            <a:ext cx="2359538" cy="60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2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NEW_Bishop_Ranch_Map_with_Addresses_local2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354" y="1100253"/>
            <a:ext cx="11439645" cy="57577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43919" y="160404"/>
            <a:ext cx="11448078" cy="6944810"/>
          </a:xfrm>
          <a:prstGeom prst="rect">
            <a:avLst/>
          </a:prstGeom>
          <a:gradFill>
            <a:gsLst>
              <a:gs pos="28000">
                <a:schemeClr val="tx1">
                  <a:alpha val="8000"/>
                </a:schemeClr>
              </a:gs>
              <a:gs pos="21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909982" y="260021"/>
            <a:ext cx="10807194" cy="88127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rgbClr val="002060"/>
                </a:solidFill>
                <a:latin typeface="Avenir Book"/>
                <a:cs typeface="Arial"/>
              </a:rPr>
              <a:t>Phase II – SAV Testing Plan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3564872" y="2014226"/>
            <a:ext cx="3136871" cy="1515779"/>
          </a:xfrm>
          <a:prstGeom prst="wedgeRoundRectCallout">
            <a:avLst>
              <a:gd name="adj1" fmla="val 41735"/>
              <a:gd name="adj2" fmla="val 102803"/>
              <a:gd name="adj3" fmla="val 16667"/>
            </a:avLst>
          </a:prstGeom>
          <a:solidFill>
            <a:schemeClr val="tx1"/>
          </a:solidFill>
          <a:ln w="19050"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Phase II (a)</a:t>
            </a:r>
          </a:p>
          <a:p>
            <a:pPr algn="ctr"/>
            <a:r>
              <a:rPr lang="en-US" dirty="0"/>
              <a:t>Confined Environment of Bishop Ranch, San Ramon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1090" y="852331"/>
            <a:ext cx="3660889" cy="36708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3348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Bishop_Ranch_Map_with_Addresses2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35" y="7863"/>
            <a:ext cx="11439645" cy="6850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48135" y="0"/>
            <a:ext cx="11448078" cy="6944810"/>
          </a:xfrm>
          <a:prstGeom prst="rect">
            <a:avLst/>
          </a:prstGeom>
          <a:gradFill>
            <a:gsLst>
              <a:gs pos="28000">
                <a:schemeClr val="tx1">
                  <a:alpha val="8000"/>
                </a:schemeClr>
              </a:gs>
              <a:gs pos="21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1064361" y="646680"/>
            <a:ext cx="10807194" cy="88127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rgbClr val="002060"/>
                </a:solidFill>
                <a:latin typeface="Avenir Book"/>
                <a:cs typeface="Arial"/>
              </a:rPr>
              <a:t>Phase II – SAV Testing Plan</a:t>
            </a:r>
          </a:p>
        </p:txBody>
      </p:sp>
      <p:sp>
        <p:nvSpPr>
          <p:cNvPr id="7" name="Rounded Rectangular Callout 17"/>
          <p:cNvSpPr/>
          <p:nvPr/>
        </p:nvSpPr>
        <p:spPr>
          <a:xfrm>
            <a:off x="1828569" y="1727350"/>
            <a:ext cx="2823833" cy="1054417"/>
          </a:xfrm>
          <a:prstGeom prst="wedgeRoundRectCallout">
            <a:avLst>
              <a:gd name="adj1" fmla="val 39192"/>
              <a:gd name="adj2" fmla="val 94268"/>
              <a:gd name="adj3" fmla="val 16667"/>
            </a:avLst>
          </a:prstGeom>
          <a:solidFill>
            <a:schemeClr val="tx1"/>
          </a:solidFill>
          <a:ln w="19050"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Phase II (b) Public Roads </a:t>
            </a:r>
            <a:br>
              <a:rPr lang="en-US" dirty="0"/>
            </a:br>
            <a:r>
              <a:rPr lang="en-US" dirty="0"/>
              <a:t>of Bishop Ranch </a:t>
            </a:r>
          </a:p>
        </p:txBody>
      </p:sp>
    </p:spTree>
    <p:extLst>
      <p:ext uri="{BB962C8B-B14F-4D97-AF65-F5344CB8AC3E}">
        <p14:creationId xmlns:p14="http://schemas.microsoft.com/office/powerpoint/2010/main" val="182362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ntra_costa_transit (3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059" y="862714"/>
            <a:ext cx="10628773" cy="59952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3922" y="0"/>
            <a:ext cx="11448078" cy="5034988"/>
          </a:xfrm>
          <a:prstGeom prst="rect">
            <a:avLst/>
          </a:prstGeom>
          <a:gradFill>
            <a:gsLst>
              <a:gs pos="28000">
                <a:schemeClr val="tx1">
                  <a:alpha val="8000"/>
                </a:schemeClr>
              </a:gs>
              <a:gs pos="21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1214806" y="260993"/>
            <a:ext cx="10807194" cy="88127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rgbClr val="002060"/>
                </a:solidFill>
                <a:latin typeface="Avenir Book"/>
                <a:cs typeface="Arial"/>
              </a:rPr>
              <a:t>Phase III – Implementation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943695" y="825388"/>
            <a:ext cx="1052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prstClr val="black"/>
                </a:solidFill>
              </a:rPr>
              <a:t>EasyMile SAV</a:t>
            </a:r>
          </a:p>
        </p:txBody>
      </p:sp>
    </p:spTree>
    <p:extLst>
      <p:ext uri="{BB962C8B-B14F-4D97-AF65-F5344CB8AC3E}">
        <p14:creationId xmlns:p14="http://schemas.microsoft.com/office/powerpoint/2010/main" val="16130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6" r="18139"/>
          <a:stretch/>
        </p:blipFill>
        <p:spPr>
          <a:xfrm>
            <a:off x="3169927" y="4"/>
            <a:ext cx="9022079" cy="68621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3918" y="4"/>
            <a:ext cx="11027779" cy="6862183"/>
          </a:xfrm>
          <a:prstGeom prst="rect">
            <a:avLst/>
          </a:prstGeom>
          <a:gradFill>
            <a:gsLst>
              <a:gs pos="45000">
                <a:srgbClr val="FFFFFF">
                  <a:alpha val="91000"/>
                </a:srgbClr>
              </a:gs>
              <a:gs pos="79000">
                <a:schemeClr val="tx1">
                  <a:alpha val="0"/>
                </a:schemeClr>
              </a:gs>
              <a:gs pos="35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 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2727" y="1809875"/>
            <a:ext cx="4406636" cy="3544560"/>
          </a:xfrm>
        </p:spPr>
        <p:txBody>
          <a:bodyPr/>
          <a:lstStyle/>
          <a:p>
            <a:r>
              <a:rPr lang="en-US" dirty="0" smtClean="0"/>
              <a:t>Passed </a:t>
            </a:r>
            <a:r>
              <a:rPr lang="en-US" dirty="0"/>
              <a:t>by voters in 1988, Measure C provided for a half-cent on the dollar sales tax for </a:t>
            </a:r>
            <a:r>
              <a:rPr lang="en-US" dirty="0" smtClean="0"/>
              <a:t>20 years </a:t>
            </a:r>
            <a:r>
              <a:rPr lang="en-US" dirty="0"/>
              <a:t>(through March 2009) to pay for an ambitious list of transportation projects and programs. </a:t>
            </a:r>
          </a:p>
          <a:p>
            <a:r>
              <a:rPr lang="en-US" dirty="0" smtClean="0"/>
              <a:t>An estimated $</a:t>
            </a:r>
            <a:r>
              <a:rPr lang="en-US" dirty="0"/>
              <a:t>1 billion </a:t>
            </a:r>
            <a:r>
              <a:rPr lang="en-US" dirty="0" smtClean="0"/>
              <a:t>was generated by this Measure, for </a:t>
            </a:r>
            <a:r>
              <a:rPr lang="en-US" dirty="0"/>
              <a:t>a BART extension, freeway improvements, better bus service, enhanced bicycle facilities and more transportation options for senior citizens and people with disabilities. </a:t>
            </a:r>
          </a:p>
        </p:txBody>
      </p:sp>
    </p:spTree>
    <p:extLst>
      <p:ext uri="{BB962C8B-B14F-4D97-AF65-F5344CB8AC3E}">
        <p14:creationId xmlns:p14="http://schemas.microsoft.com/office/powerpoint/2010/main" val="225002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54"/>
          <p:cNvCxnSpPr/>
          <p:nvPr/>
        </p:nvCxnSpPr>
        <p:spPr>
          <a:xfrm>
            <a:off x="1839130" y="3296873"/>
            <a:ext cx="0" cy="146342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9578038" y="3467416"/>
            <a:ext cx="0" cy="1364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379" y="118927"/>
            <a:ext cx="10807194" cy="881270"/>
          </a:xfrm>
        </p:spPr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latin typeface="Avenir Book"/>
                <a:cs typeface="Arial"/>
              </a:rPr>
              <a:t>Significant </a:t>
            </a:r>
            <a:r>
              <a:rPr lang="en-US" sz="4400" b="1" dirty="0" smtClean="0">
                <a:solidFill>
                  <a:srgbClr val="002060"/>
                </a:solidFill>
                <a:latin typeface="Avenir Book"/>
                <a:cs typeface="Arial"/>
              </a:rPr>
              <a:t>GoMentum Station </a:t>
            </a:r>
            <a:r>
              <a:rPr lang="en-US" sz="4400" b="1" dirty="0">
                <a:solidFill>
                  <a:srgbClr val="002060"/>
                </a:solidFill>
                <a:latin typeface="Avenir Book"/>
                <a:cs typeface="Arial"/>
              </a:rPr>
              <a:t>Accomplishments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2948951"/>
              </p:ext>
            </p:extLst>
          </p:nvPr>
        </p:nvGraphicFramePr>
        <p:xfrm>
          <a:off x="1375098" y="2476987"/>
          <a:ext cx="9438842" cy="1712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49158" y="3294251"/>
            <a:ext cx="83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11651" y="3294251"/>
            <a:ext cx="83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50488" y="3282750"/>
            <a:ext cx="83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50109" y="3282750"/>
            <a:ext cx="83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2017</a:t>
            </a:r>
          </a:p>
        </p:txBody>
      </p:sp>
      <p:sp>
        <p:nvSpPr>
          <p:cNvPr id="14" name="Left Brace 13"/>
          <p:cNvSpPr/>
          <p:nvPr/>
        </p:nvSpPr>
        <p:spPr>
          <a:xfrm rot="5400000">
            <a:off x="5388554" y="1602585"/>
            <a:ext cx="429119" cy="3023320"/>
          </a:xfrm>
          <a:prstGeom prst="leftBrace">
            <a:avLst>
              <a:gd name="adj1" fmla="val 8332"/>
              <a:gd name="adj2" fmla="val 5390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57621" y="1803006"/>
            <a:ext cx="2937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5FBA55"/>
                </a:solidFill>
              </a:rPr>
              <a:t>2015-2016:</a:t>
            </a:r>
            <a:r>
              <a:rPr lang="en-US" sz="1600" dirty="0">
                <a:solidFill>
                  <a:srgbClr val="5FBA55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Strategic Plan, Business Plan and Communications Plan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795689" y="5859805"/>
            <a:ext cx="18807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5FBA55"/>
                </a:solidFill>
              </a:rPr>
              <a:t>NOV 2016: </a:t>
            </a:r>
            <a:r>
              <a:rPr lang="en-US" sz="1600" dirty="0">
                <a:solidFill>
                  <a:schemeClr val="bg1"/>
                </a:solidFill>
              </a:rPr>
              <a:t>CCTA and GoMentum Execute MOU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925267" y="1562622"/>
            <a:ext cx="3000758" cy="1813065"/>
            <a:chOff x="5465934" y="-128823"/>
            <a:chExt cx="1992654" cy="1813065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855280" y="758830"/>
              <a:ext cx="0" cy="92541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5465934" y="-128823"/>
              <a:ext cx="199265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5FBA55"/>
                  </a:solidFill>
                </a:rPr>
                <a:t>JAN 2017:</a:t>
              </a:r>
              <a:r>
                <a:rPr lang="en-US" sz="1600" dirty="0">
                  <a:solidFill>
                    <a:schemeClr val="bg1"/>
                  </a:solidFill>
                </a:rPr>
                <a:t> Designated as US-DOT AV Proving Grounds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4994424" y="5867546"/>
            <a:ext cx="2502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rgbClr val="5FBA55"/>
                </a:solidFill>
              </a:rPr>
              <a:t>JUL 2016: </a:t>
            </a:r>
            <a:r>
              <a:rPr lang="en-US" sz="1600" dirty="0">
                <a:solidFill>
                  <a:schemeClr val="bg1"/>
                </a:solidFill>
              </a:rPr>
              <a:t>Launched first SAV Program in North America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7081007" y="3606028"/>
            <a:ext cx="0" cy="22047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8269791" y="4335619"/>
            <a:ext cx="1239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5FBA55"/>
                </a:solidFill>
              </a:rPr>
              <a:t>MAR 2017: </a:t>
            </a:r>
            <a:r>
              <a:rPr lang="en-US" sz="1600" dirty="0">
                <a:solidFill>
                  <a:schemeClr val="bg1"/>
                </a:solidFill>
              </a:rPr>
              <a:t>SAV </a:t>
            </a:r>
          </a:p>
          <a:p>
            <a:r>
              <a:rPr lang="en-US" sz="1600" dirty="0">
                <a:solidFill>
                  <a:schemeClr val="bg1"/>
                </a:solidFill>
              </a:rPr>
              <a:t>Testing at GoMentum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806611" y="2676674"/>
            <a:ext cx="30395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5FBA55"/>
                </a:solidFill>
              </a:rPr>
              <a:t>APR 2017: </a:t>
            </a:r>
            <a:r>
              <a:rPr lang="en-US" sz="1600" b="1" dirty="0">
                <a:solidFill>
                  <a:schemeClr val="bg1"/>
                </a:solidFill>
              </a:rPr>
              <a:t>3</a:t>
            </a:r>
            <a:r>
              <a:rPr lang="en-US" sz="1600" b="1" baseline="30000" dirty="0">
                <a:solidFill>
                  <a:schemeClr val="bg1"/>
                </a:solidFill>
              </a:rPr>
              <a:t>rd</a:t>
            </a:r>
            <a:r>
              <a:rPr lang="en-US" sz="1600" b="1" dirty="0">
                <a:solidFill>
                  <a:srgbClr val="5FBA55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Global Summit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8796988" y="2766201"/>
            <a:ext cx="0" cy="14745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8201243" y="3391895"/>
            <a:ext cx="0" cy="241884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708291" y="2229859"/>
            <a:ext cx="0" cy="12375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6278865" y="1918929"/>
            <a:ext cx="13931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rgbClr val="5FBA55"/>
                </a:solidFill>
              </a:rPr>
              <a:t>SEP 2016:</a:t>
            </a:r>
            <a:r>
              <a:rPr lang="en-US" sz="1600" dirty="0">
                <a:solidFill>
                  <a:schemeClr val="bg1"/>
                </a:solidFill>
              </a:rPr>
              <a:t> AB 1592 signed by Governor</a:t>
            </a:r>
          </a:p>
        </p:txBody>
      </p:sp>
      <p:sp>
        <p:nvSpPr>
          <p:cNvPr id="51" name="Rectangle 50"/>
          <p:cNvSpPr/>
          <p:nvPr/>
        </p:nvSpPr>
        <p:spPr>
          <a:xfrm>
            <a:off x="9646586" y="4458730"/>
            <a:ext cx="16920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5FBA55"/>
                </a:solidFill>
              </a:rPr>
              <a:t>MAY 2017: </a:t>
            </a:r>
            <a:r>
              <a:rPr lang="en-US" sz="1600" dirty="0">
                <a:solidFill>
                  <a:schemeClr val="bg1"/>
                </a:solidFill>
              </a:rPr>
              <a:t>SAV demonstration at Bishop Ranch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839130" y="4010468"/>
            <a:ext cx="2094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5FBA55"/>
                </a:solidFill>
              </a:rPr>
              <a:t>2014: </a:t>
            </a:r>
            <a:r>
              <a:rPr lang="en-US" sz="1600" dirty="0">
                <a:solidFill>
                  <a:schemeClr val="bg1"/>
                </a:solidFill>
              </a:rPr>
              <a:t>CCTA and GoMentum P3 at CNWS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4854843" y="3328805"/>
            <a:ext cx="0" cy="12375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821732" y="3801113"/>
            <a:ext cx="15722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5FBA55"/>
                </a:solidFill>
              </a:rPr>
              <a:t>2015: </a:t>
            </a:r>
            <a:r>
              <a:rPr lang="en-US" sz="1600" dirty="0">
                <a:solidFill>
                  <a:schemeClr val="bg1"/>
                </a:solidFill>
              </a:rPr>
              <a:t>Signed MOU with Honda and other OEMs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330863" y="3409360"/>
            <a:ext cx="1638918" cy="2154274"/>
            <a:chOff x="5198778" y="2742123"/>
            <a:chExt cx="1638918" cy="2154274"/>
          </a:xfrm>
        </p:grpSpPr>
        <p:sp>
          <p:nvSpPr>
            <p:cNvPr id="6" name="Rectangle 5"/>
            <p:cNvSpPr/>
            <p:nvPr/>
          </p:nvSpPr>
          <p:spPr>
            <a:xfrm>
              <a:off x="5198778" y="4311622"/>
              <a:ext cx="163891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5FBA55"/>
                  </a:solidFill>
                </a:rPr>
                <a:t>MAR 2016: </a:t>
              </a:r>
              <a:r>
                <a:rPr lang="en-US" sz="1600" b="1" dirty="0">
                  <a:solidFill>
                    <a:schemeClr val="bg1"/>
                  </a:solidFill>
                </a:rPr>
                <a:t>2</a:t>
              </a:r>
              <a:r>
                <a:rPr lang="en-US" sz="1600" b="1" baseline="30000" dirty="0">
                  <a:solidFill>
                    <a:schemeClr val="bg1"/>
                  </a:solidFill>
                </a:rPr>
                <a:t>nd</a:t>
              </a:r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  <a:r>
                <a:rPr lang="en-US" sz="1600" b="1" dirty="0">
                  <a:solidFill>
                    <a:srgbClr val="5FBA55"/>
                  </a:solidFill>
                </a:rPr>
                <a:t> </a:t>
              </a:r>
              <a:r>
                <a:rPr lang="en-US" sz="1600" dirty="0">
                  <a:solidFill>
                    <a:schemeClr val="bg1"/>
                  </a:solidFill>
                </a:rPr>
                <a:t>Global Summit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6261888" y="2742123"/>
              <a:ext cx="8162" cy="159009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3215925" y="3617139"/>
            <a:ext cx="1638918" cy="1861887"/>
            <a:chOff x="5186016" y="2742123"/>
            <a:chExt cx="1638918" cy="1861887"/>
          </a:xfrm>
        </p:grpSpPr>
        <p:sp>
          <p:nvSpPr>
            <p:cNvPr id="37" name="Rectangle 36"/>
            <p:cNvSpPr/>
            <p:nvPr/>
          </p:nvSpPr>
          <p:spPr>
            <a:xfrm>
              <a:off x="5186016" y="4019235"/>
              <a:ext cx="163891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5FBA55"/>
                  </a:solidFill>
                </a:rPr>
                <a:t>MAR 2015: </a:t>
              </a:r>
              <a:r>
                <a:rPr lang="en-US" sz="1600" b="1" dirty="0">
                  <a:solidFill>
                    <a:schemeClr val="bg1"/>
                  </a:solidFill>
                </a:rPr>
                <a:t>1</a:t>
              </a:r>
              <a:r>
                <a:rPr lang="en-US" sz="1600" b="1" baseline="30000" dirty="0">
                  <a:solidFill>
                    <a:schemeClr val="bg1"/>
                  </a:solidFill>
                </a:rPr>
                <a:t>st</a:t>
              </a:r>
              <a:r>
                <a:rPr lang="en-US" sz="1600" b="1" dirty="0">
                  <a:solidFill>
                    <a:schemeClr val="bg1"/>
                  </a:solidFill>
                </a:rPr>
                <a:t>  </a:t>
              </a:r>
              <a:r>
                <a:rPr lang="en-US" sz="1600" b="1" dirty="0">
                  <a:solidFill>
                    <a:srgbClr val="5FBA55"/>
                  </a:solidFill>
                </a:rPr>
                <a:t> </a:t>
              </a:r>
              <a:r>
                <a:rPr lang="en-US" sz="1600" dirty="0">
                  <a:solidFill>
                    <a:schemeClr val="bg1"/>
                  </a:solidFill>
                </a:rPr>
                <a:t>Global Summit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6270049" y="2742123"/>
              <a:ext cx="0" cy="127711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163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33640" y="727075"/>
            <a:ext cx="9019832" cy="85725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600" b="0" i="0" kern="1200" baseline="0">
                <a:solidFill>
                  <a:schemeClr val="bg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endParaRPr lang="en-US" sz="4800" b="1" dirty="0">
              <a:solidFill>
                <a:srgbClr val="002060"/>
              </a:solidFill>
              <a:latin typeface="Avenir Book"/>
              <a:cs typeface="Arial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01555" y="1768991"/>
            <a:ext cx="9978834" cy="3394472"/>
          </a:xfrm>
        </p:spPr>
        <p:txBody>
          <a:bodyPr/>
          <a:lstStyle/>
          <a:p>
            <a:r>
              <a:rPr lang="en-US" sz="2400" dirty="0"/>
              <a:t> </a:t>
            </a:r>
            <a:r>
              <a:rPr lang="en-US" sz="2800" dirty="0"/>
              <a:t>Secured $3.5M funding from state</a:t>
            </a:r>
          </a:p>
          <a:p>
            <a:r>
              <a:rPr lang="en-US" sz="2800" dirty="0"/>
              <a:t> Signed Agreement with Toyota Research Institute</a:t>
            </a:r>
          </a:p>
          <a:p>
            <a:r>
              <a:rPr lang="en-US" sz="2800" dirty="0"/>
              <a:t> Signed Agreement with SAIC-USA of </a:t>
            </a:r>
            <a:r>
              <a:rPr lang="en-US" sz="2800" dirty="0" smtClean="0"/>
              <a:t>China</a:t>
            </a:r>
          </a:p>
          <a:p>
            <a:r>
              <a:rPr lang="en-US" sz="2800" dirty="0" smtClean="0"/>
              <a:t> Signed Agreement with Sumitomo Electronic Industries</a:t>
            </a:r>
          </a:p>
          <a:p>
            <a:r>
              <a:rPr lang="en-US" sz="2800" dirty="0" smtClean="0"/>
              <a:t> Signed Agreement with AAA</a:t>
            </a:r>
            <a:endParaRPr lang="en-US" sz="2800" dirty="0"/>
          </a:p>
          <a:p>
            <a:r>
              <a:rPr lang="en-US" sz="2800" dirty="0"/>
              <a:t> Agreement with </a:t>
            </a:r>
            <a:r>
              <a:rPr lang="en-US" sz="2800" dirty="0" smtClean="0"/>
              <a:t>LAVTA </a:t>
            </a:r>
            <a:r>
              <a:rPr lang="en-US" sz="2800" dirty="0"/>
              <a:t>and County Connection in progress</a:t>
            </a:r>
          </a:p>
          <a:p>
            <a:r>
              <a:rPr lang="en-US" sz="2800" dirty="0"/>
              <a:t>$100M THUD appropriation for Autonomous Vehicles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GoMentumStation_Log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851" y="5946731"/>
            <a:ext cx="2359538" cy="6005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16302" y="1399659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17379" y="118927"/>
            <a:ext cx="6715421" cy="881270"/>
          </a:xfrm>
        </p:spPr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latin typeface="Avenir Book"/>
                <a:cs typeface="Arial"/>
              </a:rPr>
              <a:t>Major Recent Accomplishments</a:t>
            </a:r>
            <a:br>
              <a:rPr lang="en-US" sz="4400" b="1" dirty="0">
                <a:solidFill>
                  <a:srgbClr val="002060"/>
                </a:solidFill>
                <a:latin typeface="Avenir Book"/>
                <a:cs typeface="Arial"/>
              </a:rPr>
            </a:b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7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" y="1"/>
            <a:ext cx="12188388" cy="685799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9894887" y="5534659"/>
            <a:ext cx="1158875" cy="234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2574" y="2577997"/>
            <a:ext cx="3689535" cy="851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800" i="1" spc="-150" dirty="0" smtClean="0">
                <a:solidFill>
                  <a:prstClr val="black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redefining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300" y="3476889"/>
            <a:ext cx="4610100" cy="1666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200" spc="-300" dirty="0">
                <a:solidFill>
                  <a:prstClr val="black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M</a:t>
            </a:r>
            <a:r>
              <a:rPr lang="en-US" sz="6200" spc="-300" dirty="0">
                <a:solidFill>
                  <a:srgbClr val="00B0F0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O</a:t>
            </a:r>
            <a:r>
              <a:rPr lang="en-US" sz="6200" spc="-300" dirty="0">
                <a:solidFill>
                  <a:prstClr val="black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BILITY </a:t>
            </a:r>
          </a:p>
          <a:p>
            <a:pPr algn="ctr">
              <a:lnSpc>
                <a:spcPct val="80000"/>
              </a:lnSpc>
            </a:pPr>
            <a:r>
              <a:rPr lang="en-US" sz="6200" spc="-300" dirty="0">
                <a:solidFill>
                  <a:prstClr val="black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SUMMIT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5143499"/>
            <a:ext cx="2286000" cy="7315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299575" y="5057605"/>
            <a:ext cx="23495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spc="-100" dirty="0" smtClean="0">
                <a:solidFill>
                  <a:prstClr val="white"/>
                </a:solidFill>
                <a:latin typeface="Avenir Next Medium" charset="0"/>
                <a:ea typeface="Avenir Next Medium" charset="0"/>
                <a:cs typeface="Avenir Next Medium" charset="0"/>
              </a:rPr>
              <a:t>Be there.</a:t>
            </a:r>
            <a:endParaRPr lang="en-US" sz="2500" spc="-100" dirty="0">
              <a:solidFill>
                <a:prstClr val="white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99575" y="4533215"/>
            <a:ext cx="2349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-100">
                <a:solidFill>
                  <a:srgbClr val="FFFF00"/>
                </a:solidFill>
                <a:latin typeface="Avenir Next Medium" charset="0"/>
                <a:ea typeface="Avenir Next Medium" charset="0"/>
                <a:cs typeface="Avenir Next Medium" charset="0"/>
              </a:rPr>
              <a:t>March 29</a:t>
            </a:r>
            <a:endParaRPr lang="en-US" sz="2800" b="1" spc="-100" dirty="0">
              <a:solidFill>
                <a:srgbClr val="FFFF00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06117" y="768468"/>
            <a:ext cx="3277265" cy="2092881"/>
            <a:chOff x="807573" y="889000"/>
            <a:chExt cx="3277265" cy="2469907"/>
          </a:xfrm>
        </p:grpSpPr>
        <p:sp>
          <p:nvSpPr>
            <p:cNvPr id="15" name="TextBox 14"/>
            <p:cNvSpPr txBox="1"/>
            <p:nvPr/>
          </p:nvSpPr>
          <p:spPr>
            <a:xfrm>
              <a:off x="807573" y="889000"/>
              <a:ext cx="2379177" cy="24699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0" b="1" spc="-800" dirty="0" smtClean="0">
                  <a:solidFill>
                    <a:srgbClr val="0086D3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20I</a:t>
              </a:r>
              <a:endParaRPr lang="en-US" sz="13000" b="1" spc="-1500" dirty="0">
                <a:solidFill>
                  <a:srgbClr val="0086D3"/>
                </a:solidFill>
                <a:latin typeface="Avenir Next Demi Bold" charset="0"/>
                <a:ea typeface="Avenir Next Demi Bold" charset="0"/>
                <a:cs typeface="Avenir Next Demi Bold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86460" y="889000"/>
              <a:ext cx="1098378" cy="24699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0" b="1" spc="-800" dirty="0" smtClean="0">
                  <a:solidFill>
                    <a:srgbClr val="0086D3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8</a:t>
              </a:r>
              <a:endParaRPr lang="en-US" sz="13000" b="1" spc="-1500" dirty="0">
                <a:solidFill>
                  <a:srgbClr val="0086D3"/>
                </a:solidFill>
                <a:latin typeface="Avenir Next Demi Bold" charset="0"/>
                <a:ea typeface="Avenir Next Demi Bold" charset="0"/>
                <a:cs typeface="Avenir Next Demi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019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85"/>
          <a:stretch/>
        </p:blipFill>
        <p:spPr>
          <a:xfrm>
            <a:off x="0" y="0"/>
            <a:ext cx="12192000" cy="61937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882551"/>
            <a:ext cx="12192000" cy="1975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5D3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22"/>
          <a:stretch/>
        </p:blipFill>
        <p:spPr>
          <a:xfrm>
            <a:off x="1209093" y="5247503"/>
            <a:ext cx="4494389" cy="1394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59" y="382153"/>
            <a:ext cx="5588085" cy="431806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623290" y="2286226"/>
            <a:ext cx="9206760" cy="1150416"/>
          </a:xfrm>
        </p:spPr>
        <p:txBody>
          <a:bodyPr anchor="t" anchorCtr="0"/>
          <a:lstStyle/>
          <a:p>
            <a:pPr>
              <a:lnSpc>
                <a:spcPct val="90000"/>
              </a:lnSpc>
            </a:pPr>
            <a:r>
              <a:rPr lang="en-US" b="1" dirty="0">
                <a:latin typeface="Avenir Book"/>
                <a:cs typeface="Arial"/>
              </a:rPr>
              <a:t>Questions and Answers</a:t>
            </a:r>
          </a:p>
        </p:txBody>
      </p:sp>
      <p:pic>
        <p:nvPicPr>
          <p:cNvPr id="8" name="Picture 7" descr="GoMentumStation_Logo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291" y="5459492"/>
            <a:ext cx="3812706" cy="97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0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t="59492" r="22660" b="3144"/>
          <a:stretch/>
        </p:blipFill>
        <p:spPr>
          <a:xfrm>
            <a:off x="2857583" y="1"/>
            <a:ext cx="9334420" cy="68707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3923" y="1"/>
            <a:ext cx="10950777" cy="6870740"/>
          </a:xfrm>
          <a:prstGeom prst="rect">
            <a:avLst/>
          </a:prstGeom>
          <a:gradFill>
            <a:gsLst>
              <a:gs pos="49000">
                <a:srgbClr val="FFFFFF">
                  <a:alpha val="80000"/>
                </a:srgbClr>
              </a:gs>
              <a:gs pos="79000">
                <a:schemeClr val="tx1">
                  <a:alpha val="0"/>
                </a:schemeClr>
              </a:gs>
              <a:gs pos="33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 J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2731" y="1809878"/>
            <a:ext cx="3685409" cy="3139321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In November 2004, 71% of Contra Costa voters approved Measure J. The measure provided for the continuation of our county’s half-cent transportation sales tax until 2034, and will provide approximately $2.0 billion for countywide and local transportation projects and programs for the life of the measure. </a:t>
            </a:r>
          </a:p>
        </p:txBody>
      </p:sp>
    </p:spTree>
    <p:extLst>
      <p:ext uri="{BB962C8B-B14F-4D97-AF65-F5344CB8AC3E}">
        <p14:creationId xmlns:p14="http://schemas.microsoft.com/office/powerpoint/2010/main" val="221855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</a:t>
            </a: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2078440" y="1624263"/>
            <a:ext cx="4160493" cy="443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  <a:noAutofit/>
          </a:bodyPr>
          <a:lstStyle/>
          <a:p>
            <a:pPr defTabSz="885825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007DC5"/>
              </a:buClr>
              <a:defRPr/>
            </a:pPr>
            <a:r>
              <a:rPr lang="en-US" sz="1400" b="1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>PEDESTRIAN</a:t>
            </a:r>
            <a:r>
              <a:rPr lang="en-US" sz="1400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/>
            </a:r>
            <a:br>
              <a:rPr lang="en-US" sz="1400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</a:br>
            <a:r>
              <a:rPr lang="en-US" sz="1400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>Make improvements to sidewalks, crosswalks, trails, and paths</a:t>
            </a:r>
          </a:p>
          <a:p>
            <a:pPr lvl="0" defTabSz="885825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007DC5"/>
              </a:buClr>
              <a:defRPr/>
            </a:pPr>
            <a:endParaRPr lang="en-US" sz="1400" kern="0" dirty="0">
              <a:solidFill>
                <a:schemeClr val="bg1">
                  <a:lumMod val="85000"/>
                  <a:lumOff val="15000"/>
                </a:schemeClr>
              </a:solidFill>
              <a:latin typeface="Avenir LT Std 55 Roman" panose="020B0503020203020204" pitchFamily="34" charset="0"/>
              <a:cs typeface="Avenir LT Std 45 Book"/>
            </a:endParaRPr>
          </a:p>
          <a:p>
            <a:pPr defTabSz="885825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007DC5"/>
              </a:buClr>
              <a:defRPr/>
            </a:pPr>
            <a:r>
              <a:rPr lang="en-US" sz="1400" b="1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>LOCAL STREETS</a:t>
            </a:r>
            <a:br>
              <a:rPr lang="en-US" sz="1400" b="1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</a:br>
            <a:r>
              <a:rPr lang="en-US" sz="1400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>Smooth trafﬁc ﬂow on major roads and invest in improvements such as repairing potholes and road surfaces</a:t>
            </a:r>
          </a:p>
          <a:p>
            <a:pPr defTabSz="885825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007DC5"/>
              </a:buClr>
              <a:defRPr/>
            </a:pPr>
            <a:endParaRPr lang="en-US" sz="1400" kern="0" dirty="0">
              <a:solidFill>
                <a:schemeClr val="bg1">
                  <a:lumMod val="85000"/>
                  <a:lumOff val="15000"/>
                </a:schemeClr>
              </a:solidFill>
              <a:latin typeface="Avenir LT Std 55 Roman" panose="020B0503020203020204" pitchFamily="34" charset="0"/>
              <a:cs typeface="Avenir LT Std 45 Book"/>
            </a:endParaRPr>
          </a:p>
          <a:p>
            <a:pPr lvl="0" defTabSz="885825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007DC5"/>
              </a:buClr>
              <a:defRPr/>
            </a:pPr>
            <a:r>
              <a:rPr lang="en-US" sz="1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>BUSES</a:t>
            </a:r>
            <a:br>
              <a:rPr lang="en-US" sz="1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</a:b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>Invest in a reliable, comfortable and convenient bus network</a:t>
            </a:r>
          </a:p>
          <a:p>
            <a:pPr lvl="0" defTabSz="885825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007DC5"/>
              </a:buClr>
              <a:defRPr/>
            </a:pPr>
            <a:endParaRPr lang="en-US" sz="1400" kern="0" dirty="0">
              <a:solidFill>
                <a:schemeClr val="bg1">
                  <a:lumMod val="85000"/>
                  <a:lumOff val="15000"/>
                </a:schemeClr>
              </a:solidFill>
              <a:latin typeface="Avenir LT Std 55 Roman" panose="020B0503020203020204" pitchFamily="34" charset="0"/>
              <a:cs typeface="Avenir LT Std 45 Book"/>
            </a:endParaRPr>
          </a:p>
          <a:p>
            <a:pPr defTabSz="885825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007DC5"/>
              </a:buClr>
              <a:defRPr/>
            </a:pPr>
            <a:r>
              <a:rPr lang="en-US" sz="1400" b="1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>SAFE ROUTES TO SCHOOLS</a:t>
            </a:r>
            <a:br>
              <a:rPr lang="en-US" sz="1400" b="1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</a:br>
            <a:r>
              <a:rPr lang="en-US" sz="1400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>Focus on programs and projects aimed at bicycle and pedestrian safety for K-12 students</a:t>
            </a:r>
          </a:p>
          <a:p>
            <a:pPr defTabSz="885825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007DC5"/>
              </a:buClr>
              <a:defRPr/>
            </a:pPr>
            <a:endParaRPr lang="en-US" sz="1400" kern="0" dirty="0">
              <a:solidFill>
                <a:schemeClr val="bg1">
                  <a:lumMod val="85000"/>
                  <a:lumOff val="15000"/>
                </a:schemeClr>
              </a:solidFill>
              <a:latin typeface="Avenir LT Std 55 Roman" panose="020B0503020203020204" pitchFamily="34" charset="0"/>
              <a:cs typeface="Avenir LT Std 45 Book"/>
            </a:endParaRPr>
          </a:p>
          <a:p>
            <a:pPr lvl="0" defTabSz="885825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007DC5"/>
              </a:buClr>
              <a:defRPr/>
            </a:pPr>
            <a:r>
              <a:rPr lang="en-US" sz="1400" b="1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>FERRIES</a:t>
            </a:r>
            <a:br>
              <a:rPr lang="en-US" sz="1400" b="1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</a:br>
            <a:r>
              <a:rPr lang="en-US" sz="1400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>Expand the Bay Area ferry system by looking to ferries as an alternate commute method between West County and San Francisco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007DC5"/>
              </a:buClr>
              <a:defRPr/>
            </a:pPr>
            <a:endParaRPr lang="en-US" sz="1400" kern="0" dirty="0">
              <a:solidFill>
                <a:schemeClr val="bg1">
                  <a:lumMod val="85000"/>
                  <a:lumOff val="15000"/>
                </a:schemeClr>
              </a:solidFill>
              <a:latin typeface="Avenir LT Std 55 Roman" panose="020B0503020203020204" pitchFamily="34" charset="0"/>
              <a:cs typeface="Avenir LT Std 45 Book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007DC5"/>
              </a:buClr>
              <a:defRPr/>
            </a:pPr>
            <a:endParaRPr lang="en-US" sz="1400" kern="0" dirty="0">
              <a:solidFill>
                <a:schemeClr val="bg1">
                  <a:lumMod val="85000"/>
                  <a:lumOff val="15000"/>
                </a:schemeClr>
              </a:solidFill>
              <a:latin typeface="Avenir LT Std 55 Roman" panose="020B0503020203020204" pitchFamily="34" charset="0"/>
              <a:cs typeface="Avenir LT Std 45 Book"/>
            </a:endParaRPr>
          </a:p>
        </p:txBody>
      </p:sp>
      <p:sp>
        <p:nvSpPr>
          <p:cNvPr id="40" name="object 20"/>
          <p:cNvSpPr/>
          <p:nvPr/>
        </p:nvSpPr>
        <p:spPr>
          <a:xfrm>
            <a:off x="6378703" y="5402826"/>
            <a:ext cx="31751" cy="46355"/>
          </a:xfrm>
          <a:custGeom>
            <a:avLst/>
            <a:gdLst/>
            <a:ahLst/>
            <a:cxnLst/>
            <a:rect l="l" t="t" r="r" b="b"/>
            <a:pathLst>
              <a:path w="31750" h="46354">
                <a:moveTo>
                  <a:pt x="6146" y="0"/>
                </a:moveTo>
                <a:lnTo>
                  <a:pt x="4178" y="177"/>
                </a:lnTo>
                <a:lnTo>
                  <a:pt x="6324" y="4673"/>
                </a:lnTo>
                <a:lnTo>
                  <a:pt x="7531" y="9690"/>
                </a:lnTo>
                <a:lnTo>
                  <a:pt x="7531" y="23075"/>
                </a:lnTo>
                <a:lnTo>
                  <a:pt x="4711" y="30518"/>
                </a:lnTo>
                <a:lnTo>
                  <a:pt x="0" y="36398"/>
                </a:lnTo>
                <a:lnTo>
                  <a:pt x="6235" y="38925"/>
                </a:lnTo>
                <a:lnTo>
                  <a:pt x="11785" y="42290"/>
                </a:lnTo>
                <a:lnTo>
                  <a:pt x="16433" y="46316"/>
                </a:lnTo>
                <a:lnTo>
                  <a:pt x="26703" y="38150"/>
                </a:lnTo>
                <a:lnTo>
                  <a:pt x="31198" y="25548"/>
                </a:lnTo>
                <a:lnTo>
                  <a:pt x="27390" y="11428"/>
                </a:lnTo>
                <a:lnTo>
                  <a:pt x="17451" y="2344"/>
                </a:lnTo>
                <a:lnTo>
                  <a:pt x="61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Avenir Book" charset="0"/>
            </a:endParaRPr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7286397" y="1624263"/>
            <a:ext cx="4712024" cy="419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  <a:noAutofit/>
          </a:bodyPr>
          <a:lstStyle/>
          <a:p>
            <a:pPr marL="55563" defTabSz="9144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007DC5"/>
              </a:buClr>
              <a:defRPr/>
            </a:pPr>
            <a:r>
              <a:rPr lang="en-US" sz="1400" b="1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>BICYCLE</a:t>
            </a:r>
            <a:r>
              <a:rPr lang="en-US" sz="1400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/>
            </a:r>
            <a:br>
              <a:rPr lang="en-US" sz="1400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</a:br>
            <a:r>
              <a:rPr lang="en-US" sz="1400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>Invest in safe routes and infrastructure improvements for </a:t>
            </a:r>
            <a:r>
              <a:rPr lang="en-US" sz="1400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>cyclists</a:t>
            </a:r>
            <a:endParaRPr lang="en-US" sz="1400" kern="0" dirty="0">
              <a:solidFill>
                <a:schemeClr val="bg1">
                  <a:lumMod val="85000"/>
                  <a:lumOff val="15000"/>
                </a:schemeClr>
              </a:solidFill>
              <a:latin typeface="Avenir LT Std 55 Roman" panose="020B0503020203020204" pitchFamily="34" charset="0"/>
              <a:cs typeface="Avenir LT Std 45 Book"/>
            </a:endParaRPr>
          </a:p>
          <a:p>
            <a:pPr marL="55563" lvl="0" defTabSz="9144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007DC5"/>
              </a:buClr>
              <a:defRPr/>
            </a:pPr>
            <a:endParaRPr lang="en-US" sz="1400" kern="0" dirty="0">
              <a:solidFill>
                <a:schemeClr val="bg1">
                  <a:lumMod val="85000"/>
                  <a:lumOff val="15000"/>
                </a:schemeClr>
              </a:solidFill>
              <a:latin typeface="Avenir LT Std 55 Roman" panose="020B0503020203020204" pitchFamily="34" charset="0"/>
              <a:cs typeface="Avenir LT Std 45 Book"/>
            </a:endParaRPr>
          </a:p>
          <a:p>
            <a:pPr marL="55563" defTabSz="9144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007DC5"/>
              </a:buClr>
              <a:defRPr/>
            </a:pPr>
            <a:r>
              <a:rPr lang="en-US" sz="1400" b="1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>BART</a:t>
            </a:r>
            <a:br>
              <a:rPr lang="en-US" sz="1400" b="1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</a:br>
            <a:r>
              <a:rPr lang="en-US" sz="1400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>Improve BART service and stations, extend routes and increase parking at stations</a:t>
            </a:r>
          </a:p>
          <a:p>
            <a:pPr marL="55563" lvl="0" defTabSz="9144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007DC5"/>
              </a:buClr>
              <a:defRPr/>
            </a:pPr>
            <a:endParaRPr lang="en-US" sz="1400" kern="0" dirty="0">
              <a:solidFill>
                <a:schemeClr val="bg1">
                  <a:lumMod val="85000"/>
                  <a:lumOff val="15000"/>
                </a:schemeClr>
              </a:solidFill>
              <a:latin typeface="Avenir LT Std 55 Roman" panose="020B0503020203020204" pitchFamily="34" charset="0"/>
              <a:cs typeface="Avenir LT Std 45 Book"/>
            </a:endParaRPr>
          </a:p>
          <a:p>
            <a:pPr marL="55563" lvl="0" defTabSz="9144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007DC5"/>
              </a:buClr>
              <a:defRPr/>
            </a:pPr>
            <a:r>
              <a:rPr lang="en-US" sz="1400" b="1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>HIGHWAYS</a:t>
            </a:r>
            <a:br>
              <a:rPr lang="en-US" sz="1400" b="1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</a:br>
            <a:r>
              <a:rPr lang="en-US" sz="1400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>Complete Contra Costa’s highway system, and improve air quality and noise protection along these corridors</a:t>
            </a:r>
          </a:p>
          <a:p>
            <a:pPr marL="55563" lvl="0" defTabSz="9144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007DC5"/>
              </a:buClr>
              <a:defRPr/>
            </a:pPr>
            <a:endParaRPr lang="en-US" sz="1400" kern="0" dirty="0">
              <a:solidFill>
                <a:schemeClr val="bg1">
                  <a:lumMod val="85000"/>
                  <a:lumOff val="15000"/>
                </a:schemeClr>
              </a:solidFill>
              <a:latin typeface="Avenir LT Std 55 Roman" panose="020B0503020203020204" pitchFamily="34" charset="0"/>
              <a:cs typeface="Avenir LT Std 45 Book"/>
            </a:endParaRPr>
          </a:p>
          <a:p>
            <a:pPr marL="55563" lvl="0" defTabSz="9144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007DC5"/>
              </a:buClr>
              <a:defRPr/>
            </a:pPr>
            <a:r>
              <a:rPr lang="en-US" sz="1400" b="1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>CARPOOL/RIDESHARE</a:t>
            </a:r>
            <a:br>
              <a:rPr lang="en-US" sz="1400" b="1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</a:br>
            <a:r>
              <a:rPr lang="en-US" sz="1400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>Implement programs to reduce trafﬁc congestion by encouraging carpooling and ridesharing</a:t>
            </a:r>
          </a:p>
          <a:p>
            <a:pPr marL="55563" lvl="0" defTabSz="9144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007DC5"/>
              </a:buClr>
              <a:defRPr/>
            </a:pPr>
            <a:endParaRPr lang="en-US" sz="1400" kern="0" dirty="0">
              <a:solidFill>
                <a:schemeClr val="bg1">
                  <a:lumMod val="85000"/>
                  <a:lumOff val="15000"/>
                </a:schemeClr>
              </a:solidFill>
              <a:latin typeface="Avenir LT Std 55 Roman" panose="020B0503020203020204" pitchFamily="34" charset="0"/>
              <a:cs typeface="Avenir LT Std 45 Book"/>
            </a:endParaRPr>
          </a:p>
          <a:p>
            <a:pPr marL="55563" lvl="0" defTabSz="9144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007DC5"/>
              </a:buClr>
              <a:defRPr/>
            </a:pPr>
            <a:r>
              <a:rPr lang="en-US" sz="1400" b="1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>PROGRAMS FOR SENIORS AND PEOPLE WITH DISABILITIES</a:t>
            </a:r>
            <a:br>
              <a:rPr lang="en-US" sz="1400" b="1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</a:br>
            <a:r>
              <a:rPr lang="en-US" sz="1400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cs typeface="Avenir LT Std 45 Book"/>
              </a:rPr>
              <a:t>Enhance transit options to improve mobility for seniors and people with disabilities</a:t>
            </a:r>
          </a:p>
          <a:p>
            <a:pPr marL="55563"/>
            <a:endParaRPr lang="en-US" sz="1400" dirty="0">
              <a:solidFill>
                <a:schemeClr val="bg1">
                  <a:lumMod val="85000"/>
                  <a:lumOff val="15000"/>
                </a:schemeClr>
              </a:solidFill>
              <a:latin typeface="Avenir Book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48" y="5496577"/>
            <a:ext cx="649629" cy="64756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772" y="4492588"/>
            <a:ext cx="649631" cy="64963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631" y="3586937"/>
            <a:ext cx="647560" cy="64756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51" y="2681306"/>
            <a:ext cx="649631" cy="64756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02" y="1704656"/>
            <a:ext cx="649631" cy="64963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72" y="5703838"/>
            <a:ext cx="649629" cy="64756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72" y="4702989"/>
            <a:ext cx="649631" cy="6453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03" y="1624263"/>
            <a:ext cx="647560" cy="64756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72" y="2681306"/>
            <a:ext cx="649629" cy="64756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72" y="3729424"/>
            <a:ext cx="649631" cy="64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3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4806" y="536984"/>
            <a:ext cx="10807194" cy="881270"/>
          </a:xfrm>
        </p:spPr>
        <p:txBody>
          <a:bodyPr/>
          <a:lstStyle/>
          <a:p>
            <a:r>
              <a:rPr lang="en-US" sz="4800" b="1" dirty="0">
                <a:solidFill>
                  <a:srgbClr val="002060"/>
                </a:solidFill>
                <a:latin typeface="Avenir Book"/>
                <a:cs typeface="Arial"/>
              </a:rPr>
              <a:t>Redefining Mobility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65184" y="2499041"/>
            <a:ext cx="49737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rgbClr val="116FBC"/>
                </a:solidFill>
                <a:latin typeface="+mj-lt"/>
              </a:rPr>
              <a:t>21</a:t>
            </a:r>
            <a:r>
              <a:rPr lang="en-US" sz="3000" b="1" baseline="30000" dirty="0">
                <a:solidFill>
                  <a:srgbClr val="116FBC"/>
                </a:solidFill>
                <a:latin typeface="+mj-lt"/>
              </a:rPr>
              <a:t>ST</a:t>
            </a:r>
            <a:r>
              <a:rPr lang="en-US" sz="3000" b="1" dirty="0">
                <a:solidFill>
                  <a:srgbClr val="116FBC"/>
                </a:solidFill>
                <a:latin typeface="+mj-lt"/>
              </a:rPr>
              <a:t> CENTURY TRANSPORTATION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2078026" y="1548689"/>
            <a:ext cx="2457020" cy="1290104"/>
          </a:xfrm>
          <a:prstGeom prst="rightArrow">
            <a:avLst/>
          </a:prstGeom>
          <a:solidFill>
            <a:srgbClr val="6FB339"/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tx1"/>
                </a:solidFill>
              </a:rPr>
              <a:t>ECONOMIC GROWTH </a:t>
            </a:r>
            <a:br>
              <a:rPr lang="en-US" altLang="en-US" sz="1400" b="1" dirty="0">
                <a:solidFill>
                  <a:schemeClr val="tx1"/>
                </a:solidFill>
              </a:rPr>
            </a:br>
            <a:r>
              <a:rPr lang="en-US" altLang="en-US" sz="1400" b="1" dirty="0">
                <a:solidFill>
                  <a:schemeClr val="tx1"/>
                </a:solidFill>
              </a:rPr>
              <a:t>&amp; JOB CREATION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3306536" y="2587156"/>
            <a:ext cx="2457020" cy="1290104"/>
          </a:xfrm>
          <a:prstGeom prst="rightArrow">
            <a:avLst/>
          </a:prstGeom>
          <a:solidFill>
            <a:srgbClr val="6FB339"/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tx1"/>
                </a:solidFill>
              </a:rPr>
              <a:t>EFFICIENT MOBILITY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948030" y="3596805"/>
            <a:ext cx="2295940" cy="1350308"/>
          </a:xfrm>
          <a:prstGeom prst="rightArrow">
            <a:avLst/>
          </a:prstGeom>
          <a:solidFill>
            <a:srgbClr val="6FB339"/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tx1"/>
                </a:solidFill>
              </a:rPr>
              <a:t>ENHANCED SAFETY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7078804" y="4595491"/>
            <a:ext cx="2249496" cy="1290104"/>
          </a:xfrm>
          <a:prstGeom prst="rightArrow">
            <a:avLst/>
          </a:prstGeom>
          <a:solidFill>
            <a:srgbClr val="6FB339"/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tx1"/>
                </a:solidFill>
              </a:rPr>
              <a:t>HEALTHIER ENVIRONMENTS</a:t>
            </a:r>
          </a:p>
        </p:txBody>
      </p:sp>
    </p:spTree>
    <p:extLst>
      <p:ext uri="{BB962C8B-B14F-4D97-AF65-F5344CB8AC3E}">
        <p14:creationId xmlns:p14="http://schemas.microsoft.com/office/powerpoint/2010/main" val="82241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3" descr="Google_Maps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354" y="0"/>
            <a:ext cx="11439646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 descr="GoMentumStation_Log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5451" y="558883"/>
            <a:ext cx="3024164" cy="69210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val 1"/>
          <p:cNvSpPr/>
          <p:nvPr/>
        </p:nvSpPr>
        <p:spPr>
          <a:xfrm>
            <a:off x="1834604" y="3845859"/>
            <a:ext cx="2742470" cy="2514600"/>
          </a:xfrm>
          <a:prstGeom prst="ellipse">
            <a:avLst/>
          </a:prstGeom>
          <a:solidFill>
            <a:srgbClr val="007DC5"/>
          </a:solidFill>
          <a:effectLst>
            <a:outerShdw blurRad="292100" dist="228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2306866">
            <a:off x="6886936" y="3532592"/>
            <a:ext cx="3340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Concord Navy </a:t>
            </a:r>
          </a:p>
          <a:p>
            <a:r>
              <a:rPr lang="en-US" sz="2800" dirty="0">
                <a:solidFill>
                  <a:schemeClr val="bg1"/>
                </a:solidFill>
              </a:rPr>
              <a:t>Weapon Station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1982887" y="4376719"/>
            <a:ext cx="244590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2400" dirty="0"/>
              <a:t>Over 5000 acres with 2100 acres available for testing</a:t>
            </a:r>
          </a:p>
        </p:txBody>
      </p:sp>
    </p:spTree>
    <p:extLst>
      <p:ext uri="{BB962C8B-B14F-4D97-AF65-F5344CB8AC3E}">
        <p14:creationId xmlns:p14="http://schemas.microsoft.com/office/powerpoint/2010/main" val="14264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:\16-Govt and Community Relations\Connected Contra Costa program\Project 51\CNWS photos\CNWS 02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3929" y="0"/>
            <a:ext cx="114280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Avenir Book"/>
                <a:cs typeface="Arial"/>
              </a:rPr>
              <a:t>PAVED ROADS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email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871" y="3429000"/>
            <a:ext cx="3150704" cy="3240157"/>
          </a:xfrm>
          <a:prstGeom prst="rect">
            <a:avLst/>
          </a:prstGeom>
          <a:effectLst/>
        </p:spPr>
      </p:pic>
      <p:sp>
        <p:nvSpPr>
          <p:cNvPr id="2" name="TextBox 1"/>
          <p:cNvSpPr txBox="1"/>
          <p:nvPr/>
        </p:nvSpPr>
        <p:spPr>
          <a:xfrm>
            <a:off x="1086375" y="4141137"/>
            <a:ext cx="10295215" cy="1815882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Over 20 miles of paved roadways including a 7-mile long spine road for high speed testing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Additional roadway improvements based on Master Plan</a:t>
            </a:r>
          </a:p>
        </p:txBody>
      </p:sp>
    </p:spTree>
    <p:extLst>
      <p:ext uri="{BB962C8B-B14F-4D97-AF65-F5344CB8AC3E}">
        <p14:creationId xmlns:p14="http://schemas.microsoft.com/office/powerpoint/2010/main" val="137180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9205" y="0"/>
            <a:ext cx="114627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Avenir Book"/>
                <a:cs typeface="Arial"/>
              </a:rPr>
              <a:t>TUNNELS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028" y="4088744"/>
            <a:ext cx="3150704" cy="2769256"/>
          </a:xfrm>
          <a:prstGeom prst="rect">
            <a:avLst/>
          </a:prstGeom>
          <a:effectLst/>
        </p:spPr>
      </p:pic>
      <p:sp>
        <p:nvSpPr>
          <p:cNvPr id="2" name="TextBox 1"/>
          <p:cNvSpPr txBox="1"/>
          <p:nvPr/>
        </p:nvSpPr>
        <p:spPr>
          <a:xfrm>
            <a:off x="4764724" y="538732"/>
            <a:ext cx="69799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Two 1400-ft. long tunnels ideal for testing guidance, sensors &amp; communications technologies</a:t>
            </a:r>
          </a:p>
        </p:txBody>
      </p:sp>
    </p:spTree>
    <p:extLst>
      <p:ext uri="{BB962C8B-B14F-4D97-AF65-F5344CB8AC3E}">
        <p14:creationId xmlns:p14="http://schemas.microsoft.com/office/powerpoint/2010/main" val="204109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244B2FB28AC6449BE52692D34A721F" ma:contentTypeVersion="4" ma:contentTypeDescription="Create a new document." ma:contentTypeScope="" ma:versionID="b106584984bd87a7d5e9e18b8866ffc1">
  <xsd:schema xmlns:xsd="http://www.w3.org/2001/XMLSchema" xmlns:xs="http://www.w3.org/2001/XMLSchema" xmlns:p="http://schemas.microsoft.com/office/2006/metadata/properties" xmlns:ns2="c7c0aef9-06a1-44b7-a280-10ec68700a18" xmlns:ns3="482c9e50-92d7-47ed-bc3c-84489f0b9034" targetNamespace="http://schemas.microsoft.com/office/2006/metadata/properties" ma:root="true" ma:fieldsID="4b8a7e2deebfab96a71c2e3cee45daa9" ns2:_="" ns3:_="">
    <xsd:import namespace="c7c0aef9-06a1-44b7-a280-10ec68700a18"/>
    <xsd:import namespace="482c9e50-92d7-47ed-bc3c-84489f0b903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c0aef9-06a1-44b7-a280-10ec68700a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2c9e50-92d7-47ed-bc3c-84489f0b90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c0aef9-06a1-44b7-a280-10ec68700a18">
      <UserInfo>
        <DisplayName>Rebecca Krawiec</DisplayName>
        <AccountId>183</AccountId>
        <AccountType/>
      </UserInfo>
      <UserInfo>
        <DisplayName>Susie Grant</DisplayName>
        <AccountId>27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AC08BE-D335-4A0D-BE94-4EACB6E16C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c0aef9-06a1-44b7-a280-10ec68700a18"/>
    <ds:schemaRef ds:uri="482c9e50-92d7-47ed-bc3c-84489f0b90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1EE57BF-1933-4197-B81D-1691E766055D}">
  <ds:schemaRefs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482c9e50-92d7-47ed-bc3c-84489f0b9034"/>
    <ds:schemaRef ds:uri="c7c0aef9-06a1-44b7-a280-10ec68700a18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F82630A-7CE3-4AA0-B4F9-65F4F8A755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5916</TotalTime>
  <Words>924</Words>
  <Application>Microsoft Office PowerPoint</Application>
  <PresentationFormat>Custom</PresentationFormat>
  <Paragraphs>277</Paragraphs>
  <Slides>33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Facet</vt:lpstr>
      <vt:lpstr>Custom Design</vt:lpstr>
      <vt:lpstr>PowerPoint Presentation</vt:lpstr>
      <vt:lpstr>Who We Are</vt:lpstr>
      <vt:lpstr>Measure C</vt:lpstr>
      <vt:lpstr>Measure J</vt:lpstr>
      <vt:lpstr>What We Do</vt:lpstr>
      <vt:lpstr>Redefining Mobility</vt:lpstr>
      <vt:lpstr>PowerPoint Presentation</vt:lpstr>
      <vt:lpstr>PAVED ROADS</vt:lpstr>
      <vt:lpstr>TUNNELS</vt:lpstr>
      <vt:lpstr>FREEWAY UNDERPASSES</vt:lpstr>
      <vt:lpstr>PARKING LOTS</vt:lpstr>
      <vt:lpstr>   GoMentum Station Vision</vt:lpstr>
      <vt:lpstr>What is GoMentum Station?  A Platform for Transforming the Future</vt:lpstr>
      <vt:lpstr>PowerPoint Presentation</vt:lpstr>
      <vt:lpstr>PowerPoint Presentation</vt:lpstr>
      <vt:lpstr>We Are a Global AVPG</vt:lpstr>
      <vt:lpstr>PowerPoint Presentation</vt:lpstr>
      <vt:lpstr>HONDA Research Institute</vt:lpstr>
      <vt:lpstr>OTTO – UBER Freight</vt:lpstr>
      <vt:lpstr>PowerPoint Presentation</vt:lpstr>
      <vt:lpstr>GoMentum Station is a Comprehensive Program</vt:lpstr>
      <vt:lpstr>Benefits</vt:lpstr>
      <vt:lpstr>EasyMile</vt:lpstr>
      <vt:lpstr>PowerPoint Presentation</vt:lpstr>
      <vt:lpstr>Program Phasing &amp; Schedule</vt:lpstr>
      <vt:lpstr>Phase I – SAV Testing Plan</vt:lpstr>
      <vt:lpstr>Phase II – SAV Testing Plan</vt:lpstr>
      <vt:lpstr>Phase II – SAV Testing Plan</vt:lpstr>
      <vt:lpstr>Phase III – Implementation </vt:lpstr>
      <vt:lpstr>Significant GoMentum Station Accomplishments </vt:lpstr>
      <vt:lpstr>Major Recent Accomplishments   </vt:lpstr>
      <vt:lpstr>PowerPoint Presentation</vt:lpstr>
      <vt:lpstr>Questions and Answers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Grant</dc:creator>
  <cp:lastModifiedBy>Jack Hall</cp:lastModifiedBy>
  <cp:revision>765</cp:revision>
  <cp:lastPrinted>2017-09-20T22:34:30Z</cp:lastPrinted>
  <dcterms:created xsi:type="dcterms:W3CDTF">2017-06-13T19:01:01Z</dcterms:created>
  <dcterms:modified xsi:type="dcterms:W3CDTF">2017-10-11T23:11:17Z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0x01010010244B2FB28AC6449BE52692D34A721F</vt:lpwstr>
  </property>
</Properties>
</file>